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27" r:id="rId1"/>
  </p:sldMasterIdLst>
  <p:handoutMasterIdLst>
    <p:handoutMasterId r:id="rId44"/>
  </p:handoutMasterIdLst>
  <p:sldIdLst>
    <p:sldId id="256" r:id="rId2"/>
    <p:sldId id="257" r:id="rId3"/>
    <p:sldId id="258" r:id="rId4"/>
    <p:sldId id="259" r:id="rId5"/>
    <p:sldId id="260" r:id="rId6"/>
    <p:sldId id="295" r:id="rId7"/>
    <p:sldId id="296" r:id="rId8"/>
    <p:sldId id="297" r:id="rId9"/>
    <p:sldId id="261" r:id="rId10"/>
    <p:sldId id="262" r:id="rId11"/>
    <p:sldId id="263" r:id="rId12"/>
    <p:sldId id="264" r:id="rId13"/>
    <p:sldId id="265" r:id="rId14"/>
    <p:sldId id="266" r:id="rId15"/>
    <p:sldId id="267" r:id="rId16"/>
    <p:sldId id="268" r:id="rId17"/>
    <p:sldId id="269" r:id="rId18"/>
    <p:sldId id="270" r:id="rId19"/>
    <p:sldId id="273" r:id="rId20"/>
    <p:sldId id="271" r:id="rId21"/>
    <p:sldId id="272" r:id="rId22"/>
    <p:sldId id="274" r:id="rId23"/>
    <p:sldId id="275" r:id="rId24"/>
    <p:sldId id="276" r:id="rId25"/>
    <p:sldId id="277" r:id="rId26"/>
    <p:sldId id="278" r:id="rId27"/>
    <p:sldId id="279" r:id="rId28"/>
    <p:sldId id="281" r:id="rId29"/>
    <p:sldId id="301" r:id="rId30"/>
    <p:sldId id="298" r:id="rId31"/>
    <p:sldId id="300" r:id="rId32"/>
    <p:sldId id="282" r:id="rId33"/>
    <p:sldId id="299" r:id="rId34"/>
    <p:sldId id="283" r:id="rId35"/>
    <p:sldId id="284" r:id="rId36"/>
    <p:sldId id="286" r:id="rId37"/>
    <p:sldId id="285" r:id="rId38"/>
    <p:sldId id="287" r:id="rId39"/>
    <p:sldId id="288" r:id="rId40"/>
    <p:sldId id="302" r:id="rId41"/>
    <p:sldId id="303" r:id="rId42"/>
    <p:sldId id="293" r:id="rId43"/>
  </p:sldIdLst>
  <p:sldSz cx="9144000" cy="6858000" type="screen4x3"/>
  <p:notesSz cx="6858000" cy="929005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45" d="100"/>
          <a:sy n="45" d="100"/>
        </p:scale>
        <p:origin x="1228" y="64"/>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66116"/>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66116"/>
          </a:xfrm>
          <a:prstGeom prst="rect">
            <a:avLst/>
          </a:prstGeom>
        </p:spPr>
        <p:txBody>
          <a:bodyPr vert="horz" lIns="91440" tIns="45720" rIns="91440" bIns="45720" rtlCol="0"/>
          <a:lstStyle>
            <a:lvl1pPr algn="r">
              <a:defRPr sz="1200"/>
            </a:lvl1pPr>
          </a:lstStyle>
          <a:p>
            <a:fld id="{5515FFE1-F812-4C74-8331-45C8A3201695}" type="datetimeFigureOut">
              <a:rPr lang="en-US" smtClean="0"/>
              <a:t>3/11/2019</a:t>
            </a:fld>
            <a:endParaRPr lang="en-US"/>
          </a:p>
        </p:txBody>
      </p:sp>
      <p:sp>
        <p:nvSpPr>
          <p:cNvPr id="4" name="Footer Placeholder 3"/>
          <p:cNvSpPr>
            <a:spLocks noGrp="1"/>
          </p:cNvSpPr>
          <p:nvPr>
            <p:ph type="ftr" sz="quarter" idx="2"/>
          </p:nvPr>
        </p:nvSpPr>
        <p:spPr>
          <a:xfrm>
            <a:off x="0" y="8823936"/>
            <a:ext cx="2971800" cy="466115"/>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823936"/>
            <a:ext cx="2971800" cy="466115"/>
          </a:xfrm>
          <a:prstGeom prst="rect">
            <a:avLst/>
          </a:prstGeom>
        </p:spPr>
        <p:txBody>
          <a:bodyPr vert="horz" lIns="91440" tIns="45720" rIns="91440" bIns="45720" rtlCol="0" anchor="b"/>
          <a:lstStyle>
            <a:lvl1pPr algn="r">
              <a:defRPr sz="1200"/>
            </a:lvl1pPr>
          </a:lstStyle>
          <a:p>
            <a:fld id="{E859486C-F834-4523-9B37-53C1FE527D51}" type="slidenum">
              <a:rPr lang="en-US" smtClean="0"/>
              <a:t>‹#›</a:t>
            </a:fld>
            <a:endParaRPr lang="en-US"/>
          </a:p>
        </p:txBody>
      </p:sp>
    </p:spTree>
    <p:extLst>
      <p:ext uri="{BB962C8B-B14F-4D97-AF65-F5344CB8AC3E}">
        <p14:creationId xmlns:p14="http://schemas.microsoft.com/office/powerpoint/2010/main" val="559637671"/>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3" name="Rectangle 22"/>
          <p:cNvSpPr/>
          <p:nvPr/>
        </p:nvSpPr>
        <p:spPr>
          <a:xfrm flipV="1">
            <a:off x="5410182" y="3810000"/>
            <a:ext cx="3733819" cy="91087"/>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4" name="Rectangle 23"/>
          <p:cNvSpPr/>
          <p:nvPr/>
        </p:nvSpPr>
        <p:spPr>
          <a:xfrm flipV="1">
            <a:off x="5410200" y="3897010"/>
            <a:ext cx="3733801" cy="192024"/>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5" name="Rectangle 24"/>
          <p:cNvSpPr/>
          <p:nvPr/>
        </p:nvSpPr>
        <p:spPr>
          <a:xfrm flipV="1">
            <a:off x="5410200" y="4115167"/>
            <a:ext cx="3733801" cy="9144"/>
          </a:xfrm>
          <a:prstGeom prst="rect">
            <a:avLst/>
          </a:prstGeom>
          <a:solidFill>
            <a:schemeClr val="accent2">
              <a:alpha val="65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6" name="Rectangle 25"/>
          <p:cNvSpPr/>
          <p:nvPr/>
        </p:nvSpPr>
        <p:spPr>
          <a:xfrm flipV="1">
            <a:off x="5410200" y="4164403"/>
            <a:ext cx="1965960" cy="18288"/>
          </a:xfrm>
          <a:prstGeom prst="rect">
            <a:avLst/>
          </a:prstGeom>
          <a:solidFill>
            <a:schemeClr val="accent2">
              <a:alpha val="6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7" name="Rectangle 26"/>
          <p:cNvSpPr/>
          <p:nvPr/>
        </p:nvSpPr>
        <p:spPr>
          <a:xfrm flipV="1">
            <a:off x="5410200" y="4199572"/>
            <a:ext cx="1965960" cy="9144"/>
          </a:xfrm>
          <a:prstGeom prst="rect">
            <a:avLst/>
          </a:prstGeom>
          <a:solidFill>
            <a:schemeClr val="accent2">
              <a:alpha val="65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useBgFill="1">
        <p:nvSpPr>
          <p:cNvPr id="30" name="Rounded Rectangle 29"/>
          <p:cNvSpPr/>
          <p:nvPr/>
        </p:nvSpPr>
        <p:spPr bwMode="white">
          <a:xfrm>
            <a:off x="5410200" y="3962400"/>
            <a:ext cx="3063240" cy="27432"/>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useBgFill="1">
        <p:nvSpPr>
          <p:cNvPr id="31" name="Rounded Rectangle 30"/>
          <p:cNvSpPr/>
          <p:nvPr/>
        </p:nvSpPr>
        <p:spPr bwMode="white">
          <a:xfrm>
            <a:off x="7376507" y="4060983"/>
            <a:ext cx="1600200" cy="36576"/>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7" name="Rectangle 6"/>
          <p:cNvSpPr/>
          <p:nvPr/>
        </p:nvSpPr>
        <p:spPr>
          <a:xfrm>
            <a:off x="1" y="3649662"/>
            <a:ext cx="9144000" cy="244170"/>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0" y="3675527"/>
            <a:ext cx="9144001" cy="140677"/>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tangle 10"/>
          <p:cNvSpPr/>
          <p:nvPr/>
        </p:nvSpPr>
        <p:spPr>
          <a:xfrm flipV="1">
            <a:off x="6414051" y="3643090"/>
            <a:ext cx="2729950" cy="248432"/>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9" name="Rectangle 18"/>
          <p:cNvSpPr/>
          <p:nvPr/>
        </p:nvSpPr>
        <p:spPr>
          <a:xfrm>
            <a:off x="0" y="0"/>
            <a:ext cx="9144000" cy="3701700"/>
          </a:xfrm>
          <a:prstGeom prst="rect">
            <a:avLst/>
          </a:prstGeom>
          <a:solidFill>
            <a:schemeClr val="tx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Title 7"/>
          <p:cNvSpPr>
            <a:spLocks noGrp="1"/>
          </p:cNvSpPr>
          <p:nvPr>
            <p:ph type="ctrTitle"/>
          </p:nvPr>
        </p:nvSpPr>
        <p:spPr>
          <a:xfrm>
            <a:off x="457200" y="2401887"/>
            <a:ext cx="8458200" cy="1470025"/>
          </a:xfrm>
        </p:spPr>
        <p:txBody>
          <a:bodyPr anchor="b"/>
          <a:lstStyle>
            <a:lvl1pPr>
              <a:defRPr sz="4400">
                <a:solidFill>
                  <a:schemeClr val="bg1"/>
                </a:solidFill>
              </a:defRPr>
            </a:lvl1pPr>
          </a:lstStyle>
          <a:p>
            <a:r>
              <a:rPr kumimoji="0" lang="en-US"/>
              <a:t>Click to edit Master title style</a:t>
            </a:r>
          </a:p>
        </p:txBody>
      </p:sp>
      <p:sp>
        <p:nvSpPr>
          <p:cNvPr id="9" name="Subtitle 8"/>
          <p:cNvSpPr>
            <a:spLocks noGrp="1"/>
          </p:cNvSpPr>
          <p:nvPr>
            <p:ph type="subTitle" idx="1"/>
          </p:nvPr>
        </p:nvSpPr>
        <p:spPr>
          <a:xfrm>
            <a:off x="457200" y="3899938"/>
            <a:ext cx="4953000" cy="1752600"/>
          </a:xfrm>
        </p:spPr>
        <p:txBody>
          <a:bodyPr/>
          <a:lstStyle>
            <a:lvl1pPr marL="64008" indent="0" algn="l">
              <a:buNone/>
              <a:defRPr sz="24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8" name="Date Placeholder 27"/>
          <p:cNvSpPr>
            <a:spLocks noGrp="1"/>
          </p:cNvSpPr>
          <p:nvPr>
            <p:ph type="dt" sz="half" idx="10"/>
          </p:nvPr>
        </p:nvSpPr>
        <p:spPr>
          <a:xfrm>
            <a:off x="6705600" y="4206240"/>
            <a:ext cx="960120" cy="457200"/>
          </a:xfrm>
        </p:spPr>
        <p:txBody>
          <a:bodyPr/>
          <a:lstStyle/>
          <a:p>
            <a:fld id="{FD6F1582-857C-4A10-8005-97715DE5BB89}" type="datetimeFigureOut">
              <a:rPr lang="en-US" smtClean="0">
                <a:solidFill>
                  <a:prstClr val="black">
                    <a:tint val="75000"/>
                  </a:prstClr>
                </a:solidFill>
              </a:rPr>
              <a:pPr/>
              <a:t>3/11/2019</a:t>
            </a:fld>
            <a:endParaRPr lang="en-US">
              <a:solidFill>
                <a:prstClr val="black">
                  <a:tint val="75000"/>
                </a:prstClr>
              </a:solidFill>
            </a:endParaRPr>
          </a:p>
        </p:txBody>
      </p:sp>
      <p:sp>
        <p:nvSpPr>
          <p:cNvPr id="17" name="Footer Placeholder 16"/>
          <p:cNvSpPr>
            <a:spLocks noGrp="1"/>
          </p:cNvSpPr>
          <p:nvPr>
            <p:ph type="ftr" sz="quarter" idx="11"/>
          </p:nvPr>
        </p:nvSpPr>
        <p:spPr>
          <a:xfrm>
            <a:off x="5410200" y="4205288"/>
            <a:ext cx="1295400" cy="457200"/>
          </a:xfrm>
        </p:spPr>
        <p:txBody>
          <a:bodyPr/>
          <a:lstStyle/>
          <a:p>
            <a:endParaRPr lang="en-US">
              <a:solidFill>
                <a:prstClr val="black">
                  <a:tint val="75000"/>
                </a:prstClr>
              </a:solidFill>
            </a:endParaRPr>
          </a:p>
        </p:txBody>
      </p:sp>
      <p:sp>
        <p:nvSpPr>
          <p:cNvPr id="29" name="Slide Number Placeholder 28"/>
          <p:cNvSpPr>
            <a:spLocks noGrp="1"/>
          </p:cNvSpPr>
          <p:nvPr>
            <p:ph type="sldNum" sz="quarter" idx="12"/>
          </p:nvPr>
        </p:nvSpPr>
        <p:spPr>
          <a:xfrm>
            <a:off x="8320088" y="1136"/>
            <a:ext cx="747712" cy="365760"/>
          </a:xfrm>
        </p:spPr>
        <p:txBody>
          <a:bodyPr/>
          <a:lstStyle>
            <a:lvl1pPr algn="r">
              <a:defRPr sz="1800">
                <a:solidFill>
                  <a:schemeClr val="bg1"/>
                </a:solidFill>
              </a:defRPr>
            </a:lvl1pPr>
          </a:lstStyle>
          <a:p>
            <a:fld id="{3441F0EE-CBAE-4270-AD0F-68965D1A43A9}"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FD6F1582-857C-4A10-8005-97715DE5BB89}" type="datetimeFigureOut">
              <a:rPr lang="en-US" smtClean="0">
                <a:solidFill>
                  <a:prstClr val="black">
                    <a:tint val="75000"/>
                  </a:prstClr>
                </a:solidFill>
              </a:rPr>
              <a:pPr/>
              <a:t>3/11/2019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3441F0EE-CBAE-4270-AD0F-68965D1A43A9}"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81800" y="1143000"/>
            <a:ext cx="1905000" cy="5486400"/>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1143000"/>
            <a:ext cx="6248400" cy="5486400"/>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FD6F1582-857C-4A10-8005-97715DE5BB89}" type="datetimeFigureOut">
              <a:rPr lang="en-US" smtClean="0">
                <a:solidFill>
                  <a:prstClr val="black">
                    <a:tint val="75000"/>
                  </a:prstClr>
                </a:solidFill>
              </a:rPr>
              <a:pPr/>
              <a:t>3/11/2019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3441F0EE-CBAE-4270-AD0F-68965D1A43A9}"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D6F1582-857C-4A10-8005-97715DE5BB89}" type="datetimeFigureOut">
              <a:rPr lang="en-US">
                <a:solidFill>
                  <a:prstClr val="black">
                    <a:tint val="75000"/>
                  </a:prstClr>
                </a:solidFill>
              </a:rPr>
              <a:pPr/>
              <a:t>3/11/2019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3441F0EE-CBAE-4270-AD0F-68965D1A43A9}" type="slidenum">
              <a:rPr lang="en-US">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115486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idx="1"/>
          </p:nvPr>
        </p:nvSpPr>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FD6F1582-857C-4A10-8005-97715DE5BB89}" type="datetimeFigureOut">
              <a:rPr lang="en-US" smtClean="0">
                <a:solidFill>
                  <a:prstClr val="black">
                    <a:tint val="75000"/>
                  </a:prstClr>
                </a:solidFill>
              </a:rPr>
              <a:pPr/>
              <a:t>3/11/2019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3441F0EE-CBAE-4270-AD0F-68965D1A43A9}"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981200"/>
            <a:ext cx="7772400" cy="1362075"/>
          </a:xfrm>
        </p:spPr>
        <p:txBody>
          <a:bodyPr anchor="b">
            <a:noAutofit/>
          </a:bodyPr>
          <a:lstStyle>
            <a:lvl1pPr algn="l">
              <a:buNone/>
              <a:defRPr sz="4300" b="1" cap="none" baseline="0">
                <a:ln w="12700">
                  <a:solidFill>
                    <a:schemeClr val="accent2">
                      <a:shade val="90000"/>
                      <a:satMod val="150000"/>
                    </a:schemeClr>
                  </a:solidFill>
                </a:ln>
                <a:solidFill>
                  <a:srgbClr val="FFFFFF"/>
                </a:solidFill>
                <a:effectLst>
                  <a:outerShdw blurRad="38100" dist="38100" dir="5400000" algn="tl" rotWithShape="0">
                    <a:srgbClr val="000000">
                      <a:alpha val="25000"/>
                    </a:srgbClr>
                  </a:outerShdw>
                </a:effectLst>
              </a:defRPr>
            </a:lvl1pPr>
          </a:lstStyle>
          <a:p>
            <a:r>
              <a:rPr kumimoji="0" lang="en-US"/>
              <a:t>Click to edit Master title style</a:t>
            </a:r>
          </a:p>
        </p:txBody>
      </p:sp>
      <p:sp>
        <p:nvSpPr>
          <p:cNvPr id="3" name="Text Placeholder 2"/>
          <p:cNvSpPr>
            <a:spLocks noGrp="1"/>
          </p:cNvSpPr>
          <p:nvPr>
            <p:ph type="body" idx="1"/>
          </p:nvPr>
        </p:nvSpPr>
        <p:spPr>
          <a:xfrm>
            <a:off x="722313" y="3367088"/>
            <a:ext cx="7772400" cy="1509712"/>
          </a:xfrm>
        </p:spPr>
        <p:txBody>
          <a:bodyPr anchor="t"/>
          <a:lstStyle>
            <a:lvl1pPr marL="45720" indent="0">
              <a:buNone/>
              <a:defRPr sz="2100" b="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fld id="{FD6F1582-857C-4A10-8005-97715DE5BB89}" type="datetimeFigureOut">
              <a:rPr lang="en-US" smtClean="0">
                <a:solidFill>
                  <a:prstClr val="black">
                    <a:tint val="75000"/>
                  </a:prstClr>
                </a:solidFill>
              </a:rPr>
              <a:pPr/>
              <a:t>3/11/2019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3441F0EE-CBAE-4270-AD0F-68965D1A43A9}"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sz="half" idx="1"/>
          </p:nvPr>
        </p:nvSpPr>
        <p:spPr>
          <a:xfrm>
            <a:off x="457200" y="2249424"/>
            <a:ext cx="4038600" cy="4525963"/>
          </a:xfrm>
        </p:spPr>
        <p:txBody>
          <a:bodyPr/>
          <a:lstStyle>
            <a:lvl1pPr>
              <a:defRPr sz="2000"/>
            </a:lvl1pPr>
            <a:lvl2pPr>
              <a:defRPr sz="1900"/>
            </a:lvl2pPr>
            <a:lvl3pPr>
              <a:defRPr sz="18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4648200" y="2249424"/>
            <a:ext cx="4038600" cy="4525963"/>
          </a:xfrm>
        </p:spPr>
        <p:txBody>
          <a:bodyPr/>
          <a:lstStyle>
            <a:lvl1pPr>
              <a:defRPr sz="2000"/>
            </a:lvl1pPr>
            <a:lvl2pPr>
              <a:defRPr sz="1900"/>
            </a:lvl2pPr>
            <a:lvl3pPr>
              <a:defRPr sz="18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FD6F1582-857C-4A10-8005-97715DE5BB89}" type="datetimeFigureOut">
              <a:rPr lang="en-US" smtClean="0">
                <a:solidFill>
                  <a:prstClr val="black">
                    <a:tint val="75000"/>
                  </a:prstClr>
                </a:solidFill>
              </a:rPr>
              <a:pPr/>
              <a:t>3/11/2019</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3441F0EE-CBAE-4270-AD0F-68965D1A43A9}"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81000" y="1143000"/>
            <a:ext cx="8382000" cy="1069848"/>
          </a:xfrm>
        </p:spPr>
        <p:txBody>
          <a:bodyPr anchor="ctr"/>
          <a:lstStyle>
            <a:lvl1pPr>
              <a:defRPr sz="4000" b="0" i="0" cap="none" baseline="0"/>
            </a:lvl1pPr>
          </a:lstStyle>
          <a:p>
            <a:r>
              <a:rPr kumimoji="0" lang="en-US"/>
              <a:t>Click to edit Master title style</a:t>
            </a:r>
          </a:p>
        </p:txBody>
      </p:sp>
      <p:sp>
        <p:nvSpPr>
          <p:cNvPr id="3" name="Text Placeholder 2"/>
          <p:cNvSpPr>
            <a:spLocks noGrp="1"/>
          </p:cNvSpPr>
          <p:nvPr>
            <p:ph type="body" idx="1"/>
          </p:nvPr>
        </p:nvSpPr>
        <p:spPr>
          <a:xfrm>
            <a:off x="381000" y="2244970"/>
            <a:ext cx="4041648" cy="457200"/>
          </a:xfrm>
          <a:solidFill>
            <a:schemeClr val="accent2">
              <a:satMod val="150000"/>
              <a:alpha val="25000"/>
            </a:schemeClr>
          </a:solidFill>
          <a:ln w="12700">
            <a:solidFill>
              <a:schemeClr val="accent2"/>
            </a:solidFill>
          </a:ln>
        </p:spPr>
        <p:txBody>
          <a:bodyPr anchor="ctr">
            <a:noAutofit/>
          </a:bodyPr>
          <a:lstStyle>
            <a:lvl1pPr marL="45720" indent="0">
              <a:buNone/>
              <a:defRPr sz="1900" b="1">
                <a:solidFill>
                  <a:schemeClr val="tx1">
                    <a:tint val="95000"/>
                  </a:schemeClr>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721225" y="2244970"/>
            <a:ext cx="4041775" cy="457200"/>
          </a:xfrm>
          <a:solidFill>
            <a:schemeClr val="accent2">
              <a:satMod val="150000"/>
              <a:alpha val="25000"/>
            </a:schemeClr>
          </a:solidFill>
          <a:ln w="12700">
            <a:solidFill>
              <a:schemeClr val="accent2"/>
            </a:solidFill>
          </a:ln>
        </p:spPr>
        <p:txBody>
          <a:bodyPr anchor="ctr">
            <a:noAutofit/>
          </a:bodyPr>
          <a:lstStyle>
            <a:lvl1pPr marL="45720" indent="0">
              <a:buNone/>
              <a:defRPr sz="1900" b="1">
                <a:solidFill>
                  <a:schemeClr val="tx1">
                    <a:tint val="95000"/>
                  </a:schemeClr>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5" name="Content Placeholder 4"/>
          <p:cNvSpPr>
            <a:spLocks noGrp="1"/>
          </p:cNvSpPr>
          <p:nvPr>
            <p:ph sz="quarter" idx="2"/>
          </p:nvPr>
        </p:nvSpPr>
        <p:spPr>
          <a:xfrm>
            <a:off x="381000" y="2708519"/>
            <a:ext cx="4041648" cy="3886200"/>
          </a:xfrm>
        </p:spPr>
        <p:txBody>
          <a:bodyPr/>
          <a:lstStyle>
            <a:lvl1pPr>
              <a:defRPr sz="20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Content Placeholder 5"/>
          <p:cNvSpPr>
            <a:spLocks noGrp="1"/>
          </p:cNvSpPr>
          <p:nvPr>
            <p:ph sz="quarter" idx="4"/>
          </p:nvPr>
        </p:nvSpPr>
        <p:spPr>
          <a:xfrm>
            <a:off x="4718304" y="2708519"/>
            <a:ext cx="4041775" cy="3886200"/>
          </a:xfrm>
        </p:spPr>
        <p:txBody>
          <a:bodyPr/>
          <a:lstStyle>
            <a:lvl1pPr>
              <a:defRPr sz="20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26" name="Date Placeholder 25"/>
          <p:cNvSpPr>
            <a:spLocks noGrp="1"/>
          </p:cNvSpPr>
          <p:nvPr>
            <p:ph type="dt" sz="half" idx="10"/>
          </p:nvPr>
        </p:nvSpPr>
        <p:spPr/>
        <p:txBody>
          <a:bodyPr rtlCol="0"/>
          <a:lstStyle/>
          <a:p>
            <a:fld id="{FD6F1582-857C-4A10-8005-97715DE5BB89}" type="datetimeFigureOut">
              <a:rPr lang="en-US" smtClean="0">
                <a:solidFill>
                  <a:prstClr val="black">
                    <a:tint val="75000"/>
                  </a:prstClr>
                </a:solidFill>
              </a:rPr>
              <a:pPr/>
              <a:t>3/11/2019</a:t>
            </a:fld>
            <a:endParaRPr lang="en-US">
              <a:solidFill>
                <a:prstClr val="black">
                  <a:tint val="75000"/>
                </a:prstClr>
              </a:solidFill>
            </a:endParaRPr>
          </a:p>
        </p:txBody>
      </p:sp>
      <p:sp>
        <p:nvSpPr>
          <p:cNvPr id="27" name="Slide Number Placeholder 26"/>
          <p:cNvSpPr>
            <a:spLocks noGrp="1"/>
          </p:cNvSpPr>
          <p:nvPr>
            <p:ph type="sldNum" sz="quarter" idx="11"/>
          </p:nvPr>
        </p:nvSpPr>
        <p:spPr/>
        <p:txBody>
          <a:bodyPr rtlCol="0"/>
          <a:lstStyle/>
          <a:p>
            <a:fld id="{3441F0EE-CBAE-4270-AD0F-68965D1A43A9}" type="slidenum">
              <a:rPr lang="en-US" smtClean="0">
                <a:solidFill>
                  <a:prstClr val="black">
                    <a:tint val="75000"/>
                  </a:prstClr>
                </a:solidFill>
              </a:rPr>
              <a:pPr/>
              <a:t>‹#›</a:t>
            </a:fld>
            <a:endParaRPr lang="en-US">
              <a:solidFill>
                <a:prstClr val="black">
                  <a:tint val="75000"/>
                </a:prstClr>
              </a:solidFill>
            </a:endParaRPr>
          </a:p>
        </p:txBody>
      </p:sp>
      <p:sp>
        <p:nvSpPr>
          <p:cNvPr id="28" name="Footer Placeholder 27"/>
          <p:cNvSpPr>
            <a:spLocks noGrp="1"/>
          </p:cNvSpPr>
          <p:nvPr>
            <p:ph type="ftr" sz="quarter" idx="12"/>
          </p:nvPr>
        </p:nvSpPr>
        <p:spPr/>
        <p:txBody>
          <a:bodyPr rtlCol="0"/>
          <a:lstStyle/>
          <a:p>
            <a:endParaRPr lang="en-US">
              <a:solidFill>
                <a:prstClr val="black">
                  <a:tint val="75000"/>
                </a:prstClr>
              </a:solidFil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1143000"/>
            <a:ext cx="8229600" cy="1069848"/>
          </a:xfrm>
        </p:spPr>
        <p:txBody>
          <a:bodyPr anchor="ctr"/>
          <a:lstStyle>
            <a:lvl1pPr>
              <a:defRPr sz="4000">
                <a:solidFill>
                  <a:schemeClr val="tx2"/>
                </a:solidFill>
              </a:defRPr>
            </a:lvl1pPr>
          </a:lstStyle>
          <a:p>
            <a:r>
              <a:rPr kumimoji="0" lang="en-US"/>
              <a:t>Click to edit Master title style</a:t>
            </a:r>
          </a:p>
        </p:txBody>
      </p:sp>
      <p:sp>
        <p:nvSpPr>
          <p:cNvPr id="3" name="Date Placeholder 2"/>
          <p:cNvSpPr>
            <a:spLocks noGrp="1"/>
          </p:cNvSpPr>
          <p:nvPr>
            <p:ph type="dt" sz="half" idx="10"/>
          </p:nvPr>
        </p:nvSpPr>
        <p:spPr>
          <a:xfrm>
            <a:off x="6583680" y="612648"/>
            <a:ext cx="957264" cy="457200"/>
          </a:xfrm>
        </p:spPr>
        <p:txBody>
          <a:bodyPr/>
          <a:lstStyle/>
          <a:p>
            <a:fld id="{FD6F1582-857C-4A10-8005-97715DE5BB89}" type="datetimeFigureOut">
              <a:rPr lang="en-US" smtClean="0">
                <a:solidFill>
                  <a:prstClr val="black">
                    <a:tint val="75000"/>
                  </a:prstClr>
                </a:solidFill>
              </a:rPr>
              <a:pPr/>
              <a:t>3/11/2019</a:t>
            </a:fld>
            <a:endParaRPr lang="en-US">
              <a:solidFill>
                <a:prstClr val="black">
                  <a:tint val="75000"/>
                </a:prstClr>
              </a:solidFill>
            </a:endParaRPr>
          </a:p>
        </p:txBody>
      </p:sp>
      <p:sp>
        <p:nvSpPr>
          <p:cNvPr id="4" name="Footer Placeholder 3"/>
          <p:cNvSpPr>
            <a:spLocks noGrp="1"/>
          </p:cNvSpPr>
          <p:nvPr>
            <p:ph type="ftr" sz="quarter" idx="11"/>
          </p:nvPr>
        </p:nvSpPr>
        <p:spPr>
          <a:xfrm>
            <a:off x="5257800" y="612648"/>
            <a:ext cx="1325880" cy="457200"/>
          </a:xfrm>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a:xfrm>
            <a:off x="8174736" y="2272"/>
            <a:ext cx="762000" cy="365760"/>
          </a:xfrm>
        </p:spPr>
        <p:txBody>
          <a:bodyPr/>
          <a:lstStyle/>
          <a:p>
            <a:fld id="{3441F0EE-CBAE-4270-AD0F-68965D1A43A9}"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D6F1582-857C-4A10-8005-97715DE5BB89}" type="datetimeFigureOut">
              <a:rPr lang="en-US" smtClean="0">
                <a:solidFill>
                  <a:prstClr val="black">
                    <a:tint val="75000"/>
                  </a:prstClr>
                </a:solidFill>
              </a:rPr>
              <a:pPr/>
              <a:t>3/11/2019</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3441F0EE-CBAE-4270-AD0F-68965D1A43A9}"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353496" y="1101970"/>
            <a:ext cx="3383280" cy="877824"/>
          </a:xfrm>
        </p:spPr>
        <p:txBody>
          <a:bodyPr anchor="b"/>
          <a:lstStyle>
            <a:lvl1pPr algn="l">
              <a:buNone/>
              <a:defRPr sz="1800" b="1"/>
            </a:lvl1pPr>
          </a:lstStyle>
          <a:p>
            <a:r>
              <a:rPr kumimoji="0" lang="en-US"/>
              <a:t>Click to edit Master title style</a:t>
            </a:r>
          </a:p>
        </p:txBody>
      </p:sp>
      <p:sp>
        <p:nvSpPr>
          <p:cNvPr id="3" name="Text Placeholder 2"/>
          <p:cNvSpPr>
            <a:spLocks noGrp="1"/>
          </p:cNvSpPr>
          <p:nvPr>
            <p:ph type="body" idx="2"/>
          </p:nvPr>
        </p:nvSpPr>
        <p:spPr>
          <a:xfrm>
            <a:off x="5353496" y="2010727"/>
            <a:ext cx="3383280" cy="4617720"/>
          </a:xfrm>
        </p:spPr>
        <p:txBody>
          <a:bodyPr/>
          <a:lstStyle>
            <a:lvl1pPr marL="9144" indent="0">
              <a:buNone/>
              <a:defRPr sz="1400"/>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4" name="Content Placeholder 3"/>
          <p:cNvSpPr>
            <a:spLocks noGrp="1"/>
          </p:cNvSpPr>
          <p:nvPr>
            <p:ph sz="half" idx="1"/>
          </p:nvPr>
        </p:nvSpPr>
        <p:spPr>
          <a:xfrm>
            <a:off x="152400" y="776287"/>
            <a:ext cx="5102352" cy="5852160"/>
          </a:xfrm>
        </p:spPr>
        <p:txBody>
          <a:bodyPr/>
          <a:lstStyle>
            <a:lvl1pPr>
              <a:defRPr sz="3200"/>
            </a:lvl1pPr>
            <a:lvl2pPr>
              <a:defRPr sz="2800"/>
            </a:lvl2pPr>
            <a:lvl3pPr>
              <a:defRPr sz="2400"/>
            </a:lvl3pPr>
            <a:lvl4pPr>
              <a:defRPr sz="2000"/>
            </a:lvl4pPr>
            <a:lvl5pPr>
              <a:defRPr sz="20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FD6F1582-857C-4A10-8005-97715DE5BB89}" type="datetimeFigureOut">
              <a:rPr lang="en-US" smtClean="0">
                <a:solidFill>
                  <a:prstClr val="black">
                    <a:tint val="75000"/>
                  </a:prstClr>
                </a:solidFill>
              </a:rPr>
              <a:pPr/>
              <a:t>3/11/2019</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3441F0EE-CBAE-4270-AD0F-68965D1A43A9}"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440434" y="1109160"/>
            <a:ext cx="586803" cy="4681637"/>
          </a:xfrm>
        </p:spPr>
        <p:txBody>
          <a:bodyPr vert="vert270" lIns="45720" tIns="0" rIns="45720" anchor="t"/>
          <a:lstStyle>
            <a:lvl1pPr algn="ctr">
              <a:buNone/>
              <a:defRPr sz="2000" b="1"/>
            </a:lvl1pPr>
          </a:lstStyle>
          <a:p>
            <a:r>
              <a:rPr kumimoji="0" lang="en-US"/>
              <a:t>Click to edit Master title style</a:t>
            </a:r>
          </a:p>
        </p:txBody>
      </p:sp>
      <p:sp>
        <p:nvSpPr>
          <p:cNvPr id="3" name="Picture Placeholder 2"/>
          <p:cNvSpPr>
            <a:spLocks noGrp="1"/>
          </p:cNvSpPr>
          <p:nvPr>
            <p:ph type="pic" idx="1"/>
          </p:nvPr>
        </p:nvSpPr>
        <p:spPr>
          <a:xfrm>
            <a:off x="403671" y="1143000"/>
            <a:ext cx="4572000" cy="4572000"/>
          </a:xfrm>
          <a:solidFill>
            <a:srgbClr val="EAEAEA"/>
          </a:solidFill>
          <a:ln w="50800">
            <a:solidFill>
              <a:srgbClr val="FFFFFF"/>
            </a:solidFill>
            <a:miter lim="800000"/>
          </a:ln>
          <a:effectLst>
            <a:outerShdw blurRad="57150" dist="31750" dir="4800000" algn="tl" rotWithShape="0">
              <a:srgbClr val="000000">
                <a:alpha val="25000"/>
              </a:srgbClr>
            </a:outerShdw>
          </a:effectLst>
          <a:scene3d>
            <a:camera prst="orthographicFront"/>
            <a:lightRig rig="twoPt" dir="t">
              <a:rot lat="0" lon="0" rev="7200000"/>
            </a:lightRig>
          </a:scene3d>
          <a:sp3d contourW="2540">
            <a:bevelT w="25400" h="19050"/>
            <a:contourClr>
              <a:srgbClr val="AEAEAE"/>
            </a:contourClr>
          </a:sp3d>
        </p:spPr>
        <p:txBody>
          <a:bodyPr/>
          <a:lstStyle>
            <a:lvl1pPr marL="0" indent="0">
              <a:buNone/>
              <a:defRPr sz="3200"/>
            </a:lvl1pPr>
          </a:lstStyle>
          <a:p>
            <a:r>
              <a:rPr kumimoji="0" lang="en-US"/>
              <a:t>Click icon to add picture</a:t>
            </a:r>
            <a:endParaRPr kumimoji="0" lang="en-US" dirty="0"/>
          </a:p>
        </p:txBody>
      </p:sp>
      <p:sp>
        <p:nvSpPr>
          <p:cNvPr id="4" name="Text Placeholder 3"/>
          <p:cNvSpPr>
            <a:spLocks noGrp="1"/>
          </p:cNvSpPr>
          <p:nvPr>
            <p:ph type="body" sz="half" idx="2"/>
          </p:nvPr>
        </p:nvSpPr>
        <p:spPr>
          <a:xfrm>
            <a:off x="6088443" y="3274308"/>
            <a:ext cx="2590800" cy="2516489"/>
          </a:xfrm>
        </p:spPr>
        <p:txBody>
          <a:bodyPr lIns="0" tIns="0" rIns="45720" anchor="t"/>
          <a:lstStyle>
            <a:lvl1pPr marL="0" indent="0">
              <a:lnSpc>
                <a:spcPct val="100000"/>
              </a:lnSpc>
              <a:spcBef>
                <a:spcPts val="0"/>
              </a:spcBef>
              <a:buFontTx/>
              <a:buNone/>
              <a:defRPr sz="1300"/>
            </a:lvl1pPr>
            <a:lvl2pPr>
              <a:buFontTx/>
              <a:buNone/>
              <a:defRPr sz="1200"/>
            </a:lvl2pPr>
            <a:lvl3pPr>
              <a:buFontTx/>
              <a:buNone/>
              <a:defRPr sz="1000"/>
            </a:lvl3pPr>
            <a:lvl4pPr>
              <a:buFontTx/>
              <a:buNone/>
              <a:defRPr sz="900"/>
            </a:lvl4pPr>
            <a:lvl5pPr>
              <a:buFontTx/>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fld id="{FD6F1582-857C-4A10-8005-97715DE5BB89}" type="datetimeFigureOut">
              <a:rPr lang="en-US" smtClean="0">
                <a:solidFill>
                  <a:prstClr val="black">
                    <a:tint val="75000"/>
                  </a:prstClr>
                </a:solidFill>
              </a:rPr>
              <a:pPr/>
              <a:t>3/11/2019</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3441F0EE-CBAE-4270-AD0F-68965D1A43A9}"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8" name="Rectangle 27"/>
          <p:cNvSpPr/>
          <p:nvPr/>
        </p:nvSpPr>
        <p:spPr>
          <a:xfrm>
            <a:off x="1" y="366818"/>
            <a:ext cx="9144000" cy="84407"/>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9" name="Rectangle 28"/>
          <p:cNvSpPr/>
          <p:nvPr/>
        </p:nvSpPr>
        <p:spPr>
          <a:xfrm>
            <a:off x="0" y="-1"/>
            <a:ext cx="9144000" cy="310663"/>
          </a:xfrm>
          <a:prstGeom prst="rect">
            <a:avLst/>
          </a:prstGeom>
          <a:solidFill>
            <a:schemeClr val="tx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0" name="Rectangle 29"/>
          <p:cNvSpPr/>
          <p:nvPr/>
        </p:nvSpPr>
        <p:spPr>
          <a:xfrm>
            <a:off x="0" y="308276"/>
            <a:ext cx="9144001" cy="91441"/>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1" name="Rectangle 30"/>
          <p:cNvSpPr/>
          <p:nvPr/>
        </p:nvSpPr>
        <p:spPr>
          <a:xfrm flipV="1">
            <a:off x="5410182" y="360246"/>
            <a:ext cx="3733819" cy="91087"/>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2" name="Rectangle 31"/>
          <p:cNvSpPr/>
          <p:nvPr/>
        </p:nvSpPr>
        <p:spPr>
          <a:xfrm flipV="1">
            <a:off x="5410200" y="440112"/>
            <a:ext cx="3733801" cy="180035"/>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useBgFill="1">
        <p:nvSpPr>
          <p:cNvPr id="33" name="Rounded Rectangle 32"/>
          <p:cNvSpPr/>
          <p:nvPr/>
        </p:nvSpPr>
        <p:spPr bwMode="white">
          <a:xfrm>
            <a:off x="5407339" y="497504"/>
            <a:ext cx="3063240" cy="27432"/>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useBgFill="1">
        <p:nvSpPr>
          <p:cNvPr id="34" name="Rounded Rectangle 33"/>
          <p:cNvSpPr/>
          <p:nvPr/>
        </p:nvSpPr>
        <p:spPr bwMode="white">
          <a:xfrm>
            <a:off x="7373646" y="588943"/>
            <a:ext cx="1600200" cy="36576"/>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5" name="Rectangle 34"/>
          <p:cNvSpPr/>
          <p:nvPr/>
        </p:nvSpPr>
        <p:spPr bwMode="invGray">
          <a:xfrm>
            <a:off x="9084966" y="-2001"/>
            <a:ext cx="57626" cy="621792"/>
          </a:xfrm>
          <a:prstGeom prst="rect">
            <a:avLst/>
          </a:prstGeom>
          <a:solidFill>
            <a:srgbClr val="FFFFFF">
              <a:alpha val="65098"/>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36" name="Rectangle 35"/>
          <p:cNvSpPr/>
          <p:nvPr/>
        </p:nvSpPr>
        <p:spPr bwMode="invGray">
          <a:xfrm>
            <a:off x="9044481" y="-2001"/>
            <a:ext cx="27432" cy="621792"/>
          </a:xfrm>
          <a:prstGeom prst="rect">
            <a:avLst/>
          </a:prstGeom>
          <a:solidFill>
            <a:srgbClr val="FFFFFF">
              <a:alpha val="65098"/>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37" name="Rectangle 36"/>
          <p:cNvSpPr/>
          <p:nvPr/>
        </p:nvSpPr>
        <p:spPr bwMode="invGray">
          <a:xfrm>
            <a:off x="9025428" y="-2001"/>
            <a:ext cx="9144" cy="621792"/>
          </a:xfrm>
          <a:prstGeom prst="rect">
            <a:avLst/>
          </a:prstGeom>
          <a:solidFill>
            <a:srgbClr val="FFFFFF">
              <a:alpha val="6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8" name="Rectangle 37"/>
          <p:cNvSpPr/>
          <p:nvPr/>
        </p:nvSpPr>
        <p:spPr bwMode="invGray">
          <a:xfrm>
            <a:off x="8975423" y="-2001"/>
            <a:ext cx="27432" cy="621792"/>
          </a:xfrm>
          <a:prstGeom prst="rect">
            <a:avLst/>
          </a:prstGeom>
          <a:solidFill>
            <a:srgbClr val="FFFFFF">
              <a:alpha val="4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9" name="Rectangle 38"/>
          <p:cNvSpPr/>
          <p:nvPr/>
        </p:nvSpPr>
        <p:spPr bwMode="invGray">
          <a:xfrm>
            <a:off x="8915677" y="380"/>
            <a:ext cx="54864" cy="585216"/>
          </a:xfrm>
          <a:prstGeom prst="rect">
            <a:avLst/>
          </a:prstGeom>
          <a:solidFill>
            <a:srgbClr val="FFFFFF">
              <a:alpha val="2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40" name="Rectangle 39"/>
          <p:cNvSpPr/>
          <p:nvPr/>
        </p:nvSpPr>
        <p:spPr bwMode="invGray">
          <a:xfrm>
            <a:off x="8873475" y="380"/>
            <a:ext cx="9144" cy="585216"/>
          </a:xfrm>
          <a:prstGeom prst="rect">
            <a:avLst/>
          </a:prstGeom>
          <a:solidFill>
            <a:srgbClr val="FFFFFF">
              <a:alpha val="30196"/>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2" name="Title Placeholder 21"/>
          <p:cNvSpPr>
            <a:spLocks noGrp="1"/>
          </p:cNvSpPr>
          <p:nvPr>
            <p:ph type="title"/>
          </p:nvPr>
        </p:nvSpPr>
        <p:spPr>
          <a:xfrm>
            <a:off x="457200" y="1143000"/>
            <a:ext cx="8229600" cy="1066800"/>
          </a:xfrm>
          <a:prstGeom prst="rect">
            <a:avLst/>
          </a:prstGeom>
        </p:spPr>
        <p:txBody>
          <a:bodyPr vert="horz" anchor="ctr">
            <a:normAutofit/>
          </a:bodyPr>
          <a:lstStyle/>
          <a:p>
            <a:r>
              <a:rPr kumimoji="0" lang="en-US"/>
              <a:t>Click to edit Master title style</a:t>
            </a:r>
          </a:p>
        </p:txBody>
      </p:sp>
      <p:sp>
        <p:nvSpPr>
          <p:cNvPr id="13" name="Text Placeholder 12"/>
          <p:cNvSpPr>
            <a:spLocks noGrp="1"/>
          </p:cNvSpPr>
          <p:nvPr>
            <p:ph type="body" idx="1"/>
          </p:nvPr>
        </p:nvSpPr>
        <p:spPr>
          <a:xfrm>
            <a:off x="457200" y="2249424"/>
            <a:ext cx="8229600" cy="4325112"/>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4" name="Date Placeholder 13"/>
          <p:cNvSpPr>
            <a:spLocks noGrp="1"/>
          </p:cNvSpPr>
          <p:nvPr>
            <p:ph type="dt" sz="half" idx="2"/>
          </p:nvPr>
        </p:nvSpPr>
        <p:spPr>
          <a:xfrm>
            <a:off x="6586536" y="612648"/>
            <a:ext cx="957264" cy="457200"/>
          </a:xfrm>
          <a:prstGeom prst="rect">
            <a:avLst/>
          </a:prstGeom>
        </p:spPr>
        <p:txBody>
          <a:bodyPr vert="horz"/>
          <a:lstStyle>
            <a:lvl1pPr algn="l" eaLnBrk="1" latinLnBrk="0" hangingPunct="1">
              <a:defRPr kumimoji="0" sz="800">
                <a:solidFill>
                  <a:schemeClr val="accent2"/>
                </a:solidFill>
              </a:defRPr>
            </a:lvl1pPr>
          </a:lstStyle>
          <a:p>
            <a:fld id="{FD6F1582-857C-4A10-8005-97715DE5BB89}" type="datetimeFigureOut">
              <a:rPr lang="en-US" smtClean="0">
                <a:solidFill>
                  <a:prstClr val="black">
                    <a:tint val="75000"/>
                  </a:prstClr>
                </a:solidFill>
              </a:rPr>
              <a:pPr/>
              <a:t>3/11/2019</a:t>
            </a:fld>
            <a:endParaRPr lang="en-US">
              <a:solidFill>
                <a:prstClr val="black">
                  <a:tint val="75000"/>
                </a:prstClr>
              </a:solidFill>
            </a:endParaRPr>
          </a:p>
        </p:txBody>
      </p:sp>
      <p:sp>
        <p:nvSpPr>
          <p:cNvPr id="3" name="Footer Placeholder 2"/>
          <p:cNvSpPr>
            <a:spLocks noGrp="1"/>
          </p:cNvSpPr>
          <p:nvPr>
            <p:ph type="ftr" sz="quarter" idx="3"/>
          </p:nvPr>
        </p:nvSpPr>
        <p:spPr>
          <a:xfrm>
            <a:off x="5257800" y="612648"/>
            <a:ext cx="1325880" cy="457200"/>
          </a:xfrm>
          <a:prstGeom prst="rect">
            <a:avLst/>
          </a:prstGeom>
        </p:spPr>
        <p:txBody>
          <a:bodyPr vert="horz"/>
          <a:lstStyle>
            <a:lvl1pPr algn="r" eaLnBrk="1" latinLnBrk="0" hangingPunct="1">
              <a:defRPr kumimoji="0" sz="800">
                <a:solidFill>
                  <a:schemeClr val="accent2"/>
                </a:solidFill>
              </a:defRPr>
            </a:lvl1pPr>
          </a:lstStyle>
          <a:p>
            <a:endParaRPr lang="en-US">
              <a:solidFill>
                <a:prstClr val="black">
                  <a:tint val="75000"/>
                </a:prstClr>
              </a:solidFill>
            </a:endParaRPr>
          </a:p>
        </p:txBody>
      </p:sp>
      <p:sp>
        <p:nvSpPr>
          <p:cNvPr id="23" name="Slide Number Placeholder 22"/>
          <p:cNvSpPr>
            <a:spLocks noGrp="1"/>
          </p:cNvSpPr>
          <p:nvPr>
            <p:ph type="sldNum" sz="quarter" idx="4"/>
          </p:nvPr>
        </p:nvSpPr>
        <p:spPr>
          <a:xfrm>
            <a:off x="8174736" y="2272"/>
            <a:ext cx="762000" cy="365760"/>
          </a:xfrm>
          <a:prstGeom prst="rect">
            <a:avLst/>
          </a:prstGeom>
        </p:spPr>
        <p:txBody>
          <a:bodyPr vert="horz" anchor="b"/>
          <a:lstStyle>
            <a:lvl1pPr algn="r" eaLnBrk="1" latinLnBrk="0" hangingPunct="1">
              <a:defRPr kumimoji="0" sz="1800">
                <a:solidFill>
                  <a:srgbClr val="FFFFFF"/>
                </a:solidFill>
              </a:defRPr>
            </a:lvl1pPr>
          </a:lstStyle>
          <a:p>
            <a:fld id="{3441F0EE-CBAE-4270-AD0F-68965D1A43A9}" type="slidenum">
              <a:rPr lang="en-US" smtClean="0">
                <a:solidFill>
                  <a:prstClr val="black">
                    <a:tint val="75000"/>
                  </a:prstClr>
                </a:solidFill>
              </a:rPr>
              <a:pPr/>
              <a:t>‹#›</a:t>
            </a:fld>
            <a:endParaRPr lang="en-US">
              <a:solidFill>
                <a:prstClr val="black">
                  <a:tint val="75000"/>
                </a:prstClr>
              </a:solidFill>
            </a:endParaRPr>
          </a:p>
        </p:txBody>
      </p:sp>
    </p:spTree>
  </p:cSld>
  <p:clrMap bg1="lt1" tx1="dk1" bg2="lt2" tx2="dk2" accent1="accent1" accent2="accent2" accent3="accent3" accent4="accent4" accent5="accent5" accent6="accent6" hlink="hlink" folHlink="folHlink"/>
  <p:sldLayoutIdLst>
    <p:sldLayoutId id="2147484028" r:id="rId1"/>
    <p:sldLayoutId id="2147484029" r:id="rId2"/>
    <p:sldLayoutId id="2147484030" r:id="rId3"/>
    <p:sldLayoutId id="2147484031" r:id="rId4"/>
    <p:sldLayoutId id="2147484032" r:id="rId5"/>
    <p:sldLayoutId id="2147484033" r:id="rId6"/>
    <p:sldLayoutId id="2147484034" r:id="rId7"/>
    <p:sldLayoutId id="2147484035" r:id="rId8"/>
    <p:sldLayoutId id="2147484036" r:id="rId9"/>
    <p:sldLayoutId id="2147484037" r:id="rId10"/>
    <p:sldLayoutId id="2147484038" r:id="rId11"/>
    <p:sldLayoutId id="2147484039" r:id="rId12"/>
  </p:sldLayoutIdLst>
  <p:txStyles>
    <p:titleStyle>
      <a:lvl1pPr algn="l" rtl="0" eaLnBrk="1" latinLnBrk="0" hangingPunct="1">
        <a:spcBef>
          <a:spcPct val="0"/>
        </a:spcBef>
        <a:buNone/>
        <a:defRPr kumimoji="0" sz="4000" kern="1200">
          <a:solidFill>
            <a:schemeClr val="tx2"/>
          </a:solidFill>
          <a:latin typeface="+mj-lt"/>
          <a:ea typeface="+mj-ea"/>
          <a:cs typeface="+mj-cs"/>
        </a:defRPr>
      </a:lvl1pPr>
    </p:titleStyle>
    <p:body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hyperlink" Target="http://www.sigmaaldrich.com/safety-center.html" TargetMode="Externa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5.gi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jpeg"/><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hyperlink" Target="mailto:eborn@latech.edu" TargetMode="Externa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johnsonmatel.com/2012/11_November/Tech/Biomedical.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444172"/>
            <a:ext cx="9144000" cy="541382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ctrTitle"/>
          </p:nvPr>
        </p:nvSpPr>
        <p:spPr>
          <a:xfrm>
            <a:off x="-10886" y="0"/>
            <a:ext cx="8458200" cy="1470025"/>
          </a:xfrm>
        </p:spPr>
        <p:txBody>
          <a:bodyPr>
            <a:normAutofit/>
          </a:bodyPr>
          <a:lstStyle/>
          <a:p>
            <a:r>
              <a:rPr lang="en-US" b="1" dirty="0">
                <a:effectLst>
                  <a:outerShdw blurRad="38100" dist="38100" dir="2700000" algn="tl">
                    <a:srgbClr val="000000">
                      <a:alpha val="43137"/>
                    </a:srgbClr>
                  </a:outerShdw>
                </a:effectLst>
              </a:rPr>
              <a:t>General Safety and Building Access for BME</a:t>
            </a:r>
          </a:p>
        </p:txBody>
      </p:sp>
    </p:spTree>
    <p:extLst>
      <p:ext uri="{BB962C8B-B14F-4D97-AF65-F5344CB8AC3E}">
        <p14:creationId xmlns:p14="http://schemas.microsoft.com/office/powerpoint/2010/main" val="5687272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48600" y="1295400"/>
            <a:ext cx="586803" cy="4681637"/>
          </a:xfrm>
        </p:spPr>
        <p:txBody>
          <a:bodyPr/>
          <a:lstStyle/>
          <a:p>
            <a:r>
              <a:rPr lang="en-US" dirty="0"/>
              <a:t>Fire Extinguisher</a:t>
            </a:r>
          </a:p>
        </p:txBody>
      </p:sp>
      <p:pic>
        <p:nvPicPr>
          <p:cNvPr id="5" name="Picture Placeholder 4"/>
          <p:cNvPicPr>
            <a:picLocks noGrp="1" noChangeAspect="1"/>
          </p:cNvPicPr>
          <p:nvPr>
            <p:ph type="pic" idx="1"/>
          </p:nvPr>
        </p:nvPicPr>
        <p:blipFill>
          <a:blip r:embed="rId2" cstate="print">
            <a:extLst>
              <a:ext uri="{28A0092B-C50C-407E-A947-70E740481C1C}">
                <a14:useLocalDpi xmlns:a14="http://schemas.microsoft.com/office/drawing/2010/main" val="0"/>
              </a:ext>
            </a:extLst>
          </a:blip>
          <a:srcRect l="12512" r="12512"/>
          <a:stretch>
            <a:fillRect/>
          </a:stretch>
        </p:blipFill>
        <p:spPr>
          <a:xfrm rot="16200000">
            <a:off x="2819400" y="1754489"/>
            <a:ext cx="4572000" cy="4572000"/>
          </a:xfrm>
        </p:spPr>
      </p:pic>
      <p:sp>
        <p:nvSpPr>
          <p:cNvPr id="4" name="Text Placeholder 3"/>
          <p:cNvSpPr>
            <a:spLocks noGrp="1"/>
          </p:cNvSpPr>
          <p:nvPr>
            <p:ph type="body" sz="half" idx="2"/>
          </p:nvPr>
        </p:nvSpPr>
        <p:spPr>
          <a:xfrm>
            <a:off x="228600" y="1524000"/>
            <a:ext cx="4267200" cy="2516489"/>
          </a:xfrm>
        </p:spPr>
        <p:txBody>
          <a:bodyPr>
            <a:normAutofit/>
          </a:bodyPr>
          <a:lstStyle/>
          <a:p>
            <a:r>
              <a:rPr lang="en-US" sz="4000" b="1" dirty="0"/>
              <a:t>-Fire Extinguishers</a:t>
            </a:r>
          </a:p>
          <a:p>
            <a:r>
              <a:rPr lang="en-US" sz="4000" b="1" dirty="0"/>
              <a:t>Located in Hallways</a:t>
            </a:r>
          </a:p>
        </p:txBody>
      </p:sp>
    </p:spTree>
    <p:extLst>
      <p:ext uri="{BB962C8B-B14F-4D97-AF65-F5344CB8AC3E}">
        <p14:creationId xmlns:p14="http://schemas.microsoft.com/office/powerpoint/2010/main" val="29427736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rot="5400000">
            <a:off x="6509780" y="-371017"/>
            <a:ext cx="586803" cy="4681637"/>
          </a:xfrm>
        </p:spPr>
        <p:txBody>
          <a:bodyPr>
            <a:normAutofit/>
          </a:bodyPr>
          <a:lstStyle/>
          <a:p>
            <a:r>
              <a:rPr lang="en-US" sz="2800" dirty="0"/>
              <a:t>First Aid Kit</a:t>
            </a:r>
          </a:p>
        </p:txBody>
      </p:sp>
      <p:pic>
        <p:nvPicPr>
          <p:cNvPr id="5" name="Picture Placeholder 4"/>
          <p:cNvPicPr>
            <a:picLocks noGrp="1" noChangeAspect="1"/>
          </p:cNvPicPr>
          <p:nvPr>
            <p:ph type="pic" idx="1"/>
          </p:nvPr>
        </p:nvPicPr>
        <p:blipFill>
          <a:blip r:embed="rId2" cstate="print">
            <a:extLst>
              <a:ext uri="{28A0092B-C50C-407E-A947-70E740481C1C}">
                <a14:useLocalDpi xmlns:a14="http://schemas.microsoft.com/office/drawing/2010/main" val="0"/>
              </a:ext>
            </a:extLst>
          </a:blip>
          <a:srcRect l="12509" r="12509"/>
          <a:stretch>
            <a:fillRect/>
          </a:stretch>
        </p:blipFill>
        <p:spPr/>
      </p:pic>
      <p:sp>
        <p:nvSpPr>
          <p:cNvPr id="4" name="Text Placeholder 3"/>
          <p:cNvSpPr>
            <a:spLocks noGrp="1"/>
          </p:cNvSpPr>
          <p:nvPr>
            <p:ph type="body" sz="half" idx="2"/>
          </p:nvPr>
        </p:nvSpPr>
        <p:spPr>
          <a:xfrm>
            <a:off x="5638800" y="2362200"/>
            <a:ext cx="2590800" cy="2516489"/>
          </a:xfrm>
        </p:spPr>
        <p:txBody>
          <a:bodyPr>
            <a:normAutofit/>
          </a:bodyPr>
          <a:lstStyle/>
          <a:p>
            <a:r>
              <a:rPr lang="en-US" sz="2800" b="1" dirty="0"/>
              <a:t>Located in each lab</a:t>
            </a:r>
          </a:p>
        </p:txBody>
      </p:sp>
    </p:spTree>
    <p:extLst>
      <p:ext uri="{BB962C8B-B14F-4D97-AF65-F5344CB8AC3E}">
        <p14:creationId xmlns:p14="http://schemas.microsoft.com/office/powerpoint/2010/main" val="7469522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rot="5400000">
            <a:off x="5878799" y="-1078198"/>
            <a:ext cx="815403" cy="4800600"/>
          </a:xfrm>
        </p:spPr>
        <p:txBody>
          <a:bodyPr>
            <a:noAutofit/>
          </a:bodyPr>
          <a:lstStyle/>
          <a:p>
            <a:r>
              <a:rPr lang="en-US" sz="2800" dirty="0"/>
              <a:t>Safety Showers And Eye Wash</a:t>
            </a:r>
            <a:br>
              <a:rPr lang="en-US" sz="2800" dirty="0"/>
            </a:br>
            <a:r>
              <a:rPr lang="en-US" sz="2800" dirty="0"/>
              <a:t>Stations</a:t>
            </a:r>
          </a:p>
        </p:txBody>
      </p:sp>
      <p:pic>
        <p:nvPicPr>
          <p:cNvPr id="5" name="Picture Placeholder 4"/>
          <p:cNvPicPr>
            <a:picLocks noGrp="1" noChangeAspect="1"/>
          </p:cNvPicPr>
          <p:nvPr>
            <p:ph type="pic" idx="1"/>
          </p:nvPr>
        </p:nvPicPr>
        <p:blipFill>
          <a:blip r:embed="rId2" cstate="print">
            <a:extLst>
              <a:ext uri="{28A0092B-C50C-407E-A947-70E740481C1C}">
                <a14:useLocalDpi xmlns:a14="http://schemas.microsoft.com/office/drawing/2010/main" val="0"/>
              </a:ext>
            </a:extLst>
          </a:blip>
          <a:srcRect/>
          <a:stretch>
            <a:fillRect/>
          </a:stretch>
        </p:blipFill>
        <p:spPr>
          <a:xfrm rot="16200000">
            <a:off x="-28178" y="1399778"/>
            <a:ext cx="4492625" cy="3369469"/>
          </a:xfrm>
        </p:spPr>
      </p:pic>
      <p:sp>
        <p:nvSpPr>
          <p:cNvPr id="4" name="Text Placeholder 3"/>
          <p:cNvSpPr>
            <a:spLocks noGrp="1"/>
          </p:cNvSpPr>
          <p:nvPr>
            <p:ph type="body" sz="half" idx="2"/>
          </p:nvPr>
        </p:nvSpPr>
        <p:spPr>
          <a:xfrm>
            <a:off x="4267200" y="2438400"/>
            <a:ext cx="4114800" cy="3276600"/>
          </a:xfrm>
        </p:spPr>
        <p:txBody>
          <a:bodyPr>
            <a:noAutofit/>
          </a:bodyPr>
          <a:lstStyle/>
          <a:p>
            <a:pPr marL="342900" indent="-342900">
              <a:buFont typeface="Arial" panose="020B0604020202020204" pitchFamily="34" charset="0"/>
              <a:buChar char="•"/>
            </a:pPr>
            <a:r>
              <a:rPr lang="en-US" sz="2400" dirty="0"/>
              <a:t>Located in, or near, each lab</a:t>
            </a:r>
          </a:p>
          <a:p>
            <a:pPr marL="342900" indent="-342900">
              <a:buFont typeface="Arial" panose="020B0604020202020204" pitchFamily="34" charset="0"/>
              <a:buChar char="•"/>
            </a:pPr>
            <a:r>
              <a:rPr lang="en-US" sz="2400" dirty="0"/>
              <a:t>If exposed to a potentially dangerous chemical, the affected area should be washed a minimum of 15 minutes.  </a:t>
            </a:r>
          </a:p>
          <a:p>
            <a:pPr marL="342900" indent="-342900">
              <a:buFont typeface="Arial" panose="020B0604020202020204" pitchFamily="34" charset="0"/>
              <a:buChar char="•"/>
            </a:pPr>
            <a:r>
              <a:rPr lang="en-US" sz="2400" dirty="0"/>
              <a:t>Flush eyes as long as necessary or until help arrives.</a:t>
            </a:r>
          </a:p>
        </p:txBody>
      </p:sp>
    </p:spTree>
    <p:extLst>
      <p:ext uri="{BB962C8B-B14F-4D97-AF65-F5344CB8AC3E}">
        <p14:creationId xmlns:p14="http://schemas.microsoft.com/office/powerpoint/2010/main" val="4249316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Safety Equipment</a:t>
            </a:r>
          </a:p>
        </p:txBody>
      </p:sp>
      <p:sp>
        <p:nvSpPr>
          <p:cNvPr id="3" name="Content Placeholder 2"/>
          <p:cNvSpPr>
            <a:spLocks noGrp="1"/>
          </p:cNvSpPr>
          <p:nvPr>
            <p:ph idx="1"/>
          </p:nvPr>
        </p:nvSpPr>
        <p:spPr/>
        <p:txBody>
          <a:bodyPr/>
          <a:lstStyle/>
          <a:p>
            <a:r>
              <a:rPr lang="en-US" dirty="0"/>
              <a:t>Report Accidents</a:t>
            </a:r>
          </a:p>
          <a:p>
            <a:r>
              <a:rPr lang="en-US" sz="1800" b="1" dirty="0"/>
              <a:t>Tell your Lab Director Immediately </a:t>
            </a:r>
          </a:p>
          <a:p>
            <a:pPr lvl="1"/>
            <a:r>
              <a:rPr lang="en-US" dirty="0"/>
              <a:t>You must fill out an accident report.</a:t>
            </a:r>
          </a:p>
          <a:p>
            <a:pPr lvl="2"/>
            <a:r>
              <a:rPr lang="en-US" dirty="0"/>
              <a:t>Forms are in the building offices.</a:t>
            </a:r>
          </a:p>
          <a:p>
            <a:pPr lvl="2"/>
            <a:endParaRPr lang="en-US" dirty="0"/>
          </a:p>
          <a:p>
            <a:pPr lvl="2"/>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43200" y="4191000"/>
            <a:ext cx="3420932" cy="2276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720404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457200"/>
            <a:ext cx="8229600" cy="1066800"/>
          </a:xfrm>
        </p:spPr>
        <p:txBody>
          <a:bodyPr/>
          <a:lstStyle/>
          <a:p>
            <a:r>
              <a:rPr lang="en-US" dirty="0"/>
              <a:t>Equipment</a:t>
            </a:r>
          </a:p>
        </p:txBody>
      </p:sp>
      <p:sp>
        <p:nvSpPr>
          <p:cNvPr id="3" name="Content Placeholder 2"/>
          <p:cNvSpPr>
            <a:spLocks noGrp="1"/>
          </p:cNvSpPr>
          <p:nvPr>
            <p:ph idx="1"/>
          </p:nvPr>
        </p:nvSpPr>
        <p:spPr>
          <a:xfrm>
            <a:off x="304800" y="1219200"/>
            <a:ext cx="8229600" cy="4325112"/>
          </a:xfrm>
        </p:spPr>
        <p:txBody>
          <a:bodyPr/>
          <a:lstStyle/>
          <a:p>
            <a:r>
              <a:rPr lang="en-US" dirty="0"/>
              <a:t>Never use an instrument you are not trained to use.</a:t>
            </a:r>
          </a:p>
          <a:p>
            <a:r>
              <a:rPr lang="en-US" dirty="0"/>
              <a:t>Never train someone to use an instrument unless someone in authority gives you permission to provide the training.</a:t>
            </a:r>
          </a:p>
          <a:p>
            <a:endParaRPr lang="en-US" dirty="0"/>
          </a:p>
          <a:p>
            <a:endParaRPr 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3600" y="3581400"/>
            <a:ext cx="4576064" cy="304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440616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Problems or Unsafe Conditions</a:t>
            </a:r>
          </a:p>
        </p:txBody>
      </p:sp>
      <p:sp>
        <p:nvSpPr>
          <p:cNvPr id="3" name="Content Placeholder 2"/>
          <p:cNvSpPr>
            <a:spLocks noGrp="1"/>
          </p:cNvSpPr>
          <p:nvPr>
            <p:ph idx="1"/>
          </p:nvPr>
        </p:nvSpPr>
        <p:spPr/>
        <p:txBody>
          <a:bodyPr/>
          <a:lstStyle/>
          <a:p>
            <a:r>
              <a:rPr lang="en-US" dirty="0"/>
              <a:t>If you see a problem, report it to the office or someone with authority.</a:t>
            </a:r>
          </a:p>
          <a:p>
            <a:r>
              <a:rPr lang="en-US" dirty="0"/>
              <a:t>If the problem is after hours, call the Tech Police (257-4018).</a:t>
            </a:r>
          </a:p>
          <a:p>
            <a:r>
              <a:rPr lang="en-US" dirty="0"/>
              <a:t>Failure to report and or disregard of the safety rules could result in loss of building privileges.</a:t>
            </a:r>
          </a:p>
        </p:txBody>
      </p:sp>
    </p:spTree>
    <p:extLst>
      <p:ext uri="{BB962C8B-B14F-4D97-AF65-F5344CB8AC3E}">
        <p14:creationId xmlns:p14="http://schemas.microsoft.com/office/powerpoint/2010/main" val="26596354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81000"/>
            <a:ext cx="8229600" cy="1066800"/>
          </a:xfrm>
        </p:spPr>
        <p:txBody>
          <a:bodyPr>
            <a:normAutofit/>
          </a:bodyPr>
          <a:lstStyle/>
          <a:p>
            <a:r>
              <a:rPr lang="en-US" dirty="0"/>
              <a:t>Safe Use of Chemicals</a:t>
            </a:r>
          </a:p>
        </p:txBody>
      </p:sp>
      <p:sp>
        <p:nvSpPr>
          <p:cNvPr id="3" name="Content Placeholder 2"/>
          <p:cNvSpPr>
            <a:spLocks noGrp="1"/>
          </p:cNvSpPr>
          <p:nvPr>
            <p:ph idx="1"/>
          </p:nvPr>
        </p:nvSpPr>
        <p:spPr>
          <a:xfrm>
            <a:off x="533400" y="1455882"/>
            <a:ext cx="8229600" cy="4325112"/>
          </a:xfrm>
        </p:spPr>
        <p:txBody>
          <a:bodyPr/>
          <a:lstStyle/>
          <a:p>
            <a:r>
              <a:rPr lang="en-US" dirty="0"/>
              <a:t>Never use chemicals with which you are not familiar.</a:t>
            </a:r>
          </a:p>
          <a:p>
            <a:r>
              <a:rPr lang="en-US" dirty="0"/>
              <a:t>Always label chemicals whether  they are stored or currently being used in the laboratory.  Label should include </a:t>
            </a:r>
            <a:r>
              <a:rPr lang="en-US" b="1" dirty="0"/>
              <a:t>Owners Name, Chemical name, Date.   </a:t>
            </a:r>
          </a:p>
          <a:p>
            <a:r>
              <a:rPr lang="en-US" dirty="0"/>
              <a:t>Where appropriate Clothing/safety gear when handling.</a:t>
            </a:r>
          </a:p>
          <a:p>
            <a:endParaRPr lang="en-US" dirty="0"/>
          </a:p>
          <a:p>
            <a:endParaRPr 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7000" y="4800600"/>
            <a:ext cx="3779029" cy="1895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790575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rot="5400000">
            <a:off x="-838200" y="2209800"/>
            <a:ext cx="4648200" cy="2971800"/>
          </a:xfrm>
        </p:spPr>
        <p:txBody>
          <a:bodyPr>
            <a:noAutofit/>
          </a:bodyPr>
          <a:lstStyle/>
          <a:p>
            <a:pPr marL="342900" indent="-342900" algn="l">
              <a:buFont typeface="Arial" panose="020B0604020202020204" pitchFamily="34" charset="0"/>
              <a:buChar char="•"/>
            </a:pPr>
            <a:r>
              <a:rPr lang="en-US" sz="1600" dirty="0"/>
              <a:t>Have MSDS information for every chemical you use.</a:t>
            </a:r>
            <a:br>
              <a:rPr lang="en-US" sz="1600" dirty="0"/>
            </a:br>
            <a:br>
              <a:rPr lang="en-US" sz="1600" dirty="0"/>
            </a:br>
            <a:r>
              <a:rPr lang="en-US" sz="1600" dirty="0"/>
              <a:t>MSDSs are a widely used system for cataloging information on chemicals, chemical compounds, and chemical mixtures. </a:t>
            </a:r>
            <a:br>
              <a:rPr lang="en-US" sz="1600" dirty="0"/>
            </a:br>
            <a:br>
              <a:rPr lang="en-US" sz="1600" dirty="0"/>
            </a:br>
            <a:r>
              <a:rPr lang="en-US" sz="1600" dirty="0"/>
              <a:t>MSDS information may include instructions for the safe use and potential hazards associated with a particular material or product. </a:t>
            </a:r>
            <a:br>
              <a:rPr lang="en-US" sz="1600" dirty="0"/>
            </a:br>
            <a:br>
              <a:rPr lang="en-US" sz="1600" dirty="0"/>
            </a:br>
            <a:r>
              <a:rPr lang="en-US" sz="1600" dirty="0"/>
              <a:t>MSDS database can be located at </a:t>
            </a:r>
            <a:r>
              <a:rPr lang="en-US" sz="1600" dirty="0">
                <a:hlinkClick r:id="rId2"/>
              </a:rPr>
              <a:t>www.sigmaaldrich.com/safety-center.html</a:t>
            </a:r>
            <a:r>
              <a:rPr lang="en-US" sz="1600" dirty="0"/>
              <a:t>  </a:t>
            </a:r>
            <a:br>
              <a:rPr lang="en-US" sz="2400" dirty="0"/>
            </a:br>
            <a:br>
              <a:rPr lang="en-US" sz="2400" dirty="0"/>
            </a:br>
            <a:br>
              <a:rPr lang="en-US" sz="2400" dirty="0"/>
            </a:br>
            <a:br>
              <a:rPr lang="en-US" sz="2400" dirty="0"/>
            </a:br>
            <a:endParaRPr lang="en-US" sz="2400" dirty="0"/>
          </a:p>
        </p:txBody>
      </p:sp>
      <p:sp>
        <p:nvSpPr>
          <p:cNvPr id="3" name="TextBox 2"/>
          <p:cNvSpPr txBox="1"/>
          <p:nvPr/>
        </p:nvSpPr>
        <p:spPr>
          <a:xfrm>
            <a:off x="152400" y="493484"/>
            <a:ext cx="6019800" cy="646331"/>
          </a:xfrm>
          <a:prstGeom prst="rect">
            <a:avLst/>
          </a:prstGeom>
          <a:noFill/>
        </p:spPr>
        <p:txBody>
          <a:bodyPr wrap="square" rtlCol="0">
            <a:spAutoFit/>
          </a:bodyPr>
          <a:lstStyle/>
          <a:p>
            <a:r>
              <a:rPr lang="en-US" sz="3600" dirty="0"/>
              <a:t>Material Safety Data Sheets</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98916" y="1657350"/>
            <a:ext cx="5816600" cy="4076700"/>
          </a:xfrm>
          <a:prstGeom prst="rect">
            <a:avLst/>
          </a:prstGeom>
        </p:spPr>
      </p:pic>
    </p:spTree>
    <p:extLst>
      <p:ext uri="{BB962C8B-B14F-4D97-AF65-F5344CB8AC3E}">
        <p14:creationId xmlns:p14="http://schemas.microsoft.com/office/powerpoint/2010/main" val="22351462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rot="5400000">
            <a:off x="5829300" y="1943100"/>
            <a:ext cx="1981200" cy="3886200"/>
          </a:xfrm>
        </p:spPr>
        <p:txBody>
          <a:bodyPr>
            <a:normAutofit/>
          </a:bodyPr>
          <a:lstStyle/>
          <a:p>
            <a:pPr marL="342900" indent="-342900" algn="l">
              <a:buFont typeface="Arial" panose="020B0604020202020204" pitchFamily="34" charset="0"/>
              <a:buChar char="•"/>
            </a:pPr>
            <a:r>
              <a:rPr lang="en-US" b="0" dirty="0">
                <a:latin typeface="+mn-lt"/>
              </a:rPr>
              <a:t>Always store and dispose of chemicals properly.</a:t>
            </a:r>
            <a:br>
              <a:rPr lang="en-US" b="0" dirty="0">
                <a:latin typeface="+mn-lt"/>
              </a:rPr>
            </a:br>
            <a:r>
              <a:rPr lang="en-US" b="0" dirty="0">
                <a:latin typeface="+mn-lt"/>
              </a:rPr>
              <a:t>Look for proper Disposal Labels. Never throw Biohazard/Chemical materials in the regular Trash!</a:t>
            </a:r>
          </a:p>
        </p:txBody>
      </p:sp>
      <p:pic>
        <p:nvPicPr>
          <p:cNvPr id="6" name="Picture Placeholder 5"/>
          <p:cNvPicPr>
            <a:picLocks noGrp="1" noChangeAspect="1"/>
          </p:cNvPicPr>
          <p:nvPr>
            <p:ph type="pic" idx="1"/>
          </p:nvPr>
        </p:nvPicPr>
        <p:blipFill>
          <a:blip r:embed="rId2" cstate="print">
            <a:extLst>
              <a:ext uri="{28A0092B-C50C-407E-A947-70E740481C1C}">
                <a14:useLocalDpi xmlns:a14="http://schemas.microsoft.com/office/drawing/2010/main" val="0"/>
              </a:ext>
            </a:extLst>
          </a:blip>
          <a:srcRect l="12509" r="12509"/>
          <a:stretch>
            <a:fillRect/>
          </a:stretch>
        </p:blipFill>
        <p:spPr>
          <a:xfrm>
            <a:off x="18143" y="1676400"/>
            <a:ext cx="4572000" cy="4572000"/>
          </a:xfrm>
        </p:spPr>
      </p:pic>
      <p:sp>
        <p:nvSpPr>
          <p:cNvPr id="4" name="Text Placeholder 3"/>
          <p:cNvSpPr>
            <a:spLocks noGrp="1"/>
          </p:cNvSpPr>
          <p:nvPr>
            <p:ph type="body" sz="half" idx="2"/>
          </p:nvPr>
        </p:nvSpPr>
        <p:spPr>
          <a:xfrm>
            <a:off x="4953000" y="1524000"/>
            <a:ext cx="3048000" cy="1447801"/>
          </a:xfrm>
        </p:spPr>
        <p:txBody>
          <a:bodyPr>
            <a:noAutofit/>
          </a:bodyPr>
          <a:lstStyle/>
          <a:p>
            <a:pPr marL="342900" indent="-342900">
              <a:buFont typeface="Arial" panose="020B0604020202020204" pitchFamily="34" charset="0"/>
              <a:buChar char="•"/>
            </a:pPr>
            <a:r>
              <a:rPr lang="en-US" sz="2000" dirty="0"/>
              <a:t>Report spills of hazardous chemicals and make sure they are properly cleaned.</a:t>
            </a:r>
          </a:p>
        </p:txBody>
      </p:sp>
      <p:sp>
        <p:nvSpPr>
          <p:cNvPr id="3" name="TextBox 2"/>
          <p:cNvSpPr txBox="1"/>
          <p:nvPr/>
        </p:nvSpPr>
        <p:spPr>
          <a:xfrm>
            <a:off x="780142" y="533400"/>
            <a:ext cx="4096657" cy="707886"/>
          </a:xfrm>
          <a:prstGeom prst="rect">
            <a:avLst/>
          </a:prstGeom>
          <a:noFill/>
        </p:spPr>
        <p:txBody>
          <a:bodyPr wrap="square" rtlCol="0">
            <a:spAutoFit/>
          </a:bodyPr>
          <a:lstStyle/>
          <a:p>
            <a:r>
              <a:rPr lang="en-US" sz="4000" dirty="0"/>
              <a:t>Chemical Safety</a:t>
            </a:r>
          </a:p>
        </p:txBody>
      </p:sp>
    </p:spTree>
    <p:extLst>
      <p:ext uri="{BB962C8B-B14F-4D97-AF65-F5344CB8AC3E}">
        <p14:creationId xmlns:p14="http://schemas.microsoft.com/office/powerpoint/2010/main" val="37942330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rot="5400000">
            <a:off x="3342817" y="-1285417"/>
            <a:ext cx="586803" cy="4681637"/>
          </a:xfrm>
        </p:spPr>
        <p:txBody>
          <a:bodyPr>
            <a:noAutofit/>
          </a:bodyPr>
          <a:lstStyle/>
          <a:p>
            <a:r>
              <a:rPr lang="en-US" sz="3200" dirty="0"/>
              <a:t>Chemical Disposal</a:t>
            </a:r>
          </a:p>
        </p:txBody>
      </p:sp>
      <p:sp>
        <p:nvSpPr>
          <p:cNvPr id="3" name="TextBox 2"/>
          <p:cNvSpPr txBox="1"/>
          <p:nvPr/>
        </p:nvSpPr>
        <p:spPr>
          <a:xfrm>
            <a:off x="457200" y="2133600"/>
            <a:ext cx="8153400" cy="3046988"/>
          </a:xfrm>
          <a:prstGeom prst="rect">
            <a:avLst/>
          </a:prstGeom>
          <a:noFill/>
        </p:spPr>
        <p:txBody>
          <a:bodyPr wrap="square" rtlCol="0">
            <a:spAutoFit/>
          </a:bodyPr>
          <a:lstStyle/>
          <a:p>
            <a:pPr marL="342900" indent="-342900">
              <a:buFont typeface="Arial" panose="020B0604020202020204" pitchFamily="34" charset="0"/>
              <a:buChar char="•"/>
            </a:pPr>
            <a:r>
              <a:rPr lang="en-US" sz="2400" dirty="0"/>
              <a:t>Containers with Chemical waste that need to be picked up by Environmental Services. Email Me for pick up! </a:t>
            </a:r>
          </a:p>
          <a:p>
            <a:pPr marL="342900" indent="-342900">
              <a:buFont typeface="Arial" panose="020B0604020202020204" pitchFamily="34" charset="0"/>
              <a:buChar char="•"/>
            </a:pPr>
            <a:r>
              <a:rPr lang="en-US" sz="2400" dirty="0"/>
              <a:t>All items must be labeled and properly packaged for pickup.</a:t>
            </a:r>
          </a:p>
          <a:p>
            <a:pPr marL="342900" indent="-342900">
              <a:buFont typeface="Arial" panose="020B0604020202020204" pitchFamily="34" charset="0"/>
              <a:buChar char="•"/>
            </a:pPr>
            <a:r>
              <a:rPr lang="en-US" sz="2400" dirty="0"/>
              <a:t>Be sure to ask or know what chemicals are safe to store together here.</a:t>
            </a:r>
          </a:p>
          <a:p>
            <a:pPr marL="342900" indent="-342900">
              <a:buFont typeface="Arial" panose="020B0604020202020204" pitchFamily="34" charset="0"/>
              <a:buChar char="•"/>
            </a:pPr>
            <a:r>
              <a:rPr lang="en-US" sz="2400" dirty="0"/>
              <a:t>Extra Chemicals and large items are stored and</a:t>
            </a:r>
          </a:p>
          <a:p>
            <a:endParaRPr lang="en-US" sz="2400"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48400" y="4646053"/>
            <a:ext cx="2572675" cy="2211947"/>
          </a:xfrm>
          <a:prstGeom prst="rect">
            <a:avLst/>
          </a:prstGeom>
        </p:spPr>
      </p:pic>
    </p:spTree>
    <p:extLst>
      <p:ext uri="{BB962C8B-B14F-4D97-AF65-F5344CB8AC3E}">
        <p14:creationId xmlns:p14="http://schemas.microsoft.com/office/powerpoint/2010/main" val="27983375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Access to Building</a:t>
            </a:r>
          </a:p>
        </p:txBody>
      </p:sp>
      <p:sp>
        <p:nvSpPr>
          <p:cNvPr id="3" name="Content Placeholder 2"/>
          <p:cNvSpPr>
            <a:spLocks noGrp="1"/>
          </p:cNvSpPr>
          <p:nvPr>
            <p:ph idx="1"/>
          </p:nvPr>
        </p:nvSpPr>
        <p:spPr>
          <a:xfrm>
            <a:off x="457200" y="2819400"/>
            <a:ext cx="8229600" cy="2743200"/>
          </a:xfrm>
        </p:spPr>
        <p:txBody>
          <a:bodyPr>
            <a:normAutofit fontScale="92500" lnSpcReduction="10000"/>
          </a:bodyPr>
          <a:lstStyle/>
          <a:p>
            <a:r>
              <a:rPr lang="en-US" dirty="0"/>
              <a:t>Normal Building Hours:  7:30 AM – 5:30 PM</a:t>
            </a:r>
          </a:p>
          <a:p>
            <a:r>
              <a:rPr lang="en-US" dirty="0"/>
              <a:t>You must have authorization for other hours</a:t>
            </a:r>
          </a:p>
          <a:p>
            <a:r>
              <a:rPr lang="en-US" dirty="0"/>
              <a:t>Access requires electronic card from tech express and, in some cases, a key/FOB (requires a $20 NONREFUNDABLE deposit).</a:t>
            </a:r>
          </a:p>
          <a:p>
            <a:r>
              <a:rPr lang="en-US" dirty="0"/>
              <a:t>*****</a:t>
            </a:r>
            <a:r>
              <a:rPr lang="en-US" dirty="0">
                <a:solidFill>
                  <a:srgbClr val="FF0000"/>
                </a:solidFill>
              </a:rPr>
              <a:t>This is currently being updated to the Tech ID system!!!!</a:t>
            </a:r>
          </a:p>
          <a:p>
            <a:endParaRPr lang="en-US" dirty="0"/>
          </a:p>
        </p:txBody>
      </p:sp>
      <p:pic>
        <p:nvPicPr>
          <p:cNvPr id="2050" name="Picture 2" descr="http://ep.yimg.com/ca/I/yhst-79774706393250_2268_91682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86600" y="1066800"/>
            <a:ext cx="1524000" cy="1524000"/>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Image result for la tech id card tech expres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5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5867400"/>
            <a:ext cx="4343400" cy="800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395944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rot="5400000">
            <a:off x="5312618" y="-54818"/>
            <a:ext cx="2743200" cy="4681637"/>
          </a:xfrm>
        </p:spPr>
        <p:txBody>
          <a:bodyPr>
            <a:noAutofit/>
          </a:bodyPr>
          <a:lstStyle/>
          <a:p>
            <a:pPr marL="342900" indent="-342900" algn="l">
              <a:buFont typeface="Arial" panose="020B0604020202020204" pitchFamily="34" charset="0"/>
              <a:buChar char="•"/>
            </a:pPr>
            <a:r>
              <a:rPr lang="en-US" sz="2400" dirty="0"/>
              <a:t>Know the location of the chemical spill equipment.</a:t>
            </a:r>
            <a:br>
              <a:rPr lang="en-US" sz="2400" dirty="0"/>
            </a:br>
            <a:r>
              <a:rPr lang="en-US" sz="2400" dirty="0"/>
              <a:t>Check the MSDS Sheets for information regarding proper cleanup procedures.</a:t>
            </a:r>
            <a:br>
              <a:rPr lang="en-US" sz="2400" dirty="0"/>
            </a:br>
            <a:br>
              <a:rPr lang="en-US" sz="2400" dirty="0"/>
            </a:br>
            <a:r>
              <a:rPr lang="en-US" sz="2400" dirty="0"/>
              <a:t>The spill kit is on the Second floor Room #237. Some spill clean up material is also available in animal care. Small/ non hazardous spills can be cleaned according to MSDS with Lab cleanup materials.</a:t>
            </a:r>
            <a:br>
              <a:rPr lang="en-US" sz="2400" dirty="0"/>
            </a:br>
            <a:br>
              <a:rPr lang="en-US" sz="2400" dirty="0"/>
            </a:br>
            <a:endParaRPr lang="en-US" sz="2400" dirty="0"/>
          </a:p>
        </p:txBody>
      </p:sp>
      <p:pic>
        <p:nvPicPr>
          <p:cNvPr id="5" name="Picture Placeholder 4"/>
          <p:cNvPicPr>
            <a:picLocks noGrp="1" noChangeAspect="1"/>
          </p:cNvPicPr>
          <p:nvPr>
            <p:ph type="pic" idx="1"/>
          </p:nvPr>
        </p:nvPicPr>
        <p:blipFill>
          <a:blip r:embed="rId2" cstate="print">
            <a:extLst>
              <a:ext uri="{28A0092B-C50C-407E-A947-70E740481C1C}">
                <a14:useLocalDpi xmlns:a14="http://schemas.microsoft.com/office/drawing/2010/main" val="0"/>
              </a:ext>
            </a:extLst>
          </a:blip>
          <a:srcRect/>
          <a:stretch>
            <a:fillRect/>
          </a:stretch>
        </p:blipFill>
        <p:spPr>
          <a:xfrm rot="16200000">
            <a:off x="38100" y="1409700"/>
            <a:ext cx="4571999" cy="3428999"/>
          </a:xfrm>
        </p:spPr>
      </p:pic>
    </p:spTree>
    <p:extLst>
      <p:ext uri="{BB962C8B-B14F-4D97-AF65-F5344CB8AC3E}">
        <p14:creationId xmlns:p14="http://schemas.microsoft.com/office/powerpoint/2010/main" val="14699186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rot="5400000">
            <a:off x="5029199" y="914401"/>
            <a:ext cx="3429001" cy="4343400"/>
          </a:xfrm>
        </p:spPr>
        <p:txBody>
          <a:bodyPr>
            <a:normAutofit fontScale="90000"/>
          </a:bodyPr>
          <a:lstStyle/>
          <a:p>
            <a:pPr algn="l"/>
            <a:r>
              <a:rPr lang="en-US" sz="2200" dirty="0"/>
              <a:t>Safety in the laboratory is a shared responsibility between both the student and Professor!</a:t>
            </a:r>
            <a:br>
              <a:rPr lang="en-US" sz="2200" dirty="0"/>
            </a:br>
            <a:br>
              <a:rPr lang="en-US" sz="2200" dirty="0"/>
            </a:br>
            <a:r>
              <a:rPr lang="en-US" sz="2200" dirty="0"/>
              <a:t>Keep the laboratories clean and orderly.  Periodic Lab inspections will be conducted.</a:t>
            </a:r>
            <a:br>
              <a:rPr lang="en-US" sz="2200" dirty="0"/>
            </a:br>
            <a:br>
              <a:rPr lang="en-US" sz="2200" dirty="0"/>
            </a:br>
            <a:r>
              <a:rPr lang="en-US" sz="2200" dirty="0"/>
              <a:t>-Do not leave experiments running  unattended that  may cause harm to others.  </a:t>
            </a:r>
            <a:br>
              <a:rPr lang="en-US" sz="2200" dirty="0"/>
            </a:br>
            <a:br>
              <a:rPr lang="en-US" sz="2200" dirty="0"/>
            </a:br>
            <a:r>
              <a:rPr lang="en-US" sz="2200" dirty="0"/>
              <a:t>No Food or Drink in the lab</a:t>
            </a:r>
            <a:r>
              <a:rPr lang="en-US" dirty="0"/>
              <a:t>!</a:t>
            </a:r>
          </a:p>
        </p:txBody>
      </p:sp>
      <p:pic>
        <p:nvPicPr>
          <p:cNvPr id="5" name="Picture Placeholder 4"/>
          <p:cNvPicPr>
            <a:picLocks noGrp="1" noChangeAspect="1"/>
          </p:cNvPicPr>
          <p:nvPr>
            <p:ph type="pic" idx="1"/>
          </p:nvPr>
        </p:nvPicPr>
        <p:blipFill>
          <a:blip r:embed="rId2" cstate="print">
            <a:extLst>
              <a:ext uri="{28A0092B-C50C-407E-A947-70E740481C1C}">
                <a14:useLocalDpi xmlns:a14="http://schemas.microsoft.com/office/drawing/2010/main" val="0"/>
              </a:ext>
            </a:extLst>
          </a:blip>
          <a:srcRect l="12509" r="12509"/>
          <a:stretch>
            <a:fillRect/>
          </a:stretch>
        </p:blipFill>
        <p:spPr>
          <a:xfrm>
            <a:off x="152400" y="1600200"/>
            <a:ext cx="4114800" cy="4572000"/>
          </a:xfrm>
        </p:spPr>
      </p:pic>
      <p:sp>
        <p:nvSpPr>
          <p:cNvPr id="4" name="Text Placeholder 3"/>
          <p:cNvSpPr>
            <a:spLocks noGrp="1"/>
          </p:cNvSpPr>
          <p:nvPr>
            <p:ph type="body" sz="half" idx="2"/>
          </p:nvPr>
        </p:nvSpPr>
        <p:spPr>
          <a:xfrm>
            <a:off x="1295400" y="609600"/>
            <a:ext cx="2590800" cy="2516489"/>
          </a:xfrm>
        </p:spPr>
        <p:txBody>
          <a:bodyPr>
            <a:normAutofit/>
          </a:bodyPr>
          <a:lstStyle/>
          <a:p>
            <a:pPr algn="ctr"/>
            <a:r>
              <a:rPr lang="en-US" sz="2400" b="1" dirty="0"/>
              <a:t>Common areas.</a:t>
            </a:r>
          </a:p>
          <a:p>
            <a:pPr algn="ctr"/>
            <a:r>
              <a:rPr lang="en-US" sz="2400" b="1" dirty="0"/>
              <a:t>Individual labs</a:t>
            </a:r>
            <a:r>
              <a:rPr lang="en-US" dirty="0"/>
              <a:t>.</a:t>
            </a:r>
          </a:p>
        </p:txBody>
      </p:sp>
    </p:spTree>
    <p:extLst>
      <p:ext uri="{BB962C8B-B14F-4D97-AF65-F5344CB8AC3E}">
        <p14:creationId xmlns:p14="http://schemas.microsoft.com/office/powerpoint/2010/main" val="14301903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a:t>General Biological Safety Information</a:t>
            </a:r>
          </a:p>
        </p:txBody>
      </p:sp>
    </p:spTree>
    <p:extLst>
      <p:ext uri="{BB962C8B-B14F-4D97-AF65-F5344CB8AC3E}">
        <p14:creationId xmlns:p14="http://schemas.microsoft.com/office/powerpoint/2010/main" val="13416307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609600"/>
            <a:ext cx="8229600" cy="1066800"/>
          </a:xfrm>
        </p:spPr>
        <p:txBody>
          <a:bodyPr/>
          <a:lstStyle/>
          <a:p>
            <a:r>
              <a:rPr lang="en-US" u="sng" dirty="0"/>
              <a:t>Institutional Review Boards</a:t>
            </a:r>
          </a:p>
        </p:txBody>
      </p:sp>
      <p:sp>
        <p:nvSpPr>
          <p:cNvPr id="3" name="Content Placeholder 2"/>
          <p:cNvSpPr>
            <a:spLocks noGrp="1"/>
          </p:cNvSpPr>
          <p:nvPr>
            <p:ph idx="1"/>
          </p:nvPr>
        </p:nvSpPr>
        <p:spPr>
          <a:xfrm>
            <a:off x="457200" y="1459058"/>
            <a:ext cx="8229600" cy="4325112"/>
          </a:xfrm>
        </p:spPr>
        <p:txBody>
          <a:bodyPr>
            <a:normAutofit/>
          </a:bodyPr>
          <a:lstStyle/>
          <a:p>
            <a:r>
              <a:rPr lang="en-US" dirty="0"/>
              <a:t>Human Subjects – Human Use Committee</a:t>
            </a:r>
          </a:p>
          <a:p>
            <a:r>
              <a:rPr lang="en-US" dirty="0"/>
              <a:t>Biosafety and Radionuclide Institutional Review Committee (BRIRC)</a:t>
            </a:r>
          </a:p>
          <a:p>
            <a:r>
              <a:rPr lang="en-US" dirty="0"/>
              <a:t>Institutional Animal Care and Use Committee (IACUC)</a:t>
            </a:r>
          </a:p>
          <a:p>
            <a:r>
              <a:rPr lang="en-US" dirty="0"/>
              <a:t>Louisiana Tech Campus wide Policies</a:t>
            </a:r>
          </a:p>
          <a:p>
            <a:r>
              <a:rPr lang="en-US" dirty="0"/>
              <a:t>All Groups help you to be safe and follow all federal guidelines.</a:t>
            </a:r>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7987" y="5348741"/>
            <a:ext cx="1627187" cy="1255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88429" y="5018541"/>
            <a:ext cx="1524000" cy="152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559271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Laboratory Animals</a:t>
            </a:r>
          </a:p>
        </p:txBody>
      </p:sp>
      <p:sp>
        <p:nvSpPr>
          <p:cNvPr id="3" name="Content Placeholder 2"/>
          <p:cNvSpPr>
            <a:spLocks noGrp="1"/>
          </p:cNvSpPr>
          <p:nvPr>
            <p:ph idx="1"/>
          </p:nvPr>
        </p:nvSpPr>
        <p:spPr>
          <a:xfrm>
            <a:off x="18143" y="2204396"/>
            <a:ext cx="8229600" cy="4325112"/>
          </a:xfrm>
        </p:spPr>
        <p:txBody>
          <a:bodyPr>
            <a:normAutofit/>
          </a:bodyPr>
          <a:lstStyle/>
          <a:p>
            <a:r>
              <a:rPr lang="en-US" dirty="0"/>
              <a:t>Regulations are enforced by the IACUC (Institutional Animal Care and Use Committee)</a:t>
            </a:r>
          </a:p>
          <a:p>
            <a:r>
              <a:rPr lang="en-US" dirty="0"/>
              <a:t>Regulations function to:</a:t>
            </a:r>
          </a:p>
          <a:p>
            <a:pPr lvl="1"/>
            <a:r>
              <a:rPr lang="en-US" dirty="0"/>
              <a:t>Promote better research</a:t>
            </a:r>
          </a:p>
          <a:p>
            <a:pPr lvl="1"/>
            <a:r>
              <a:rPr lang="en-US" dirty="0"/>
              <a:t>Protect the animals</a:t>
            </a:r>
          </a:p>
          <a:p>
            <a:pPr lvl="1"/>
            <a:r>
              <a:rPr lang="en-US" dirty="0"/>
              <a:t>Protect the researcher</a:t>
            </a:r>
          </a:p>
          <a:p>
            <a:pPr lvl="1"/>
            <a:r>
              <a:rPr lang="en-US" dirty="0"/>
              <a:t>Adhere to all Federal Laws</a:t>
            </a:r>
          </a:p>
          <a:p>
            <a:pPr marL="411480" lvl="1" indent="0">
              <a:buNone/>
            </a:pPr>
            <a:r>
              <a:rPr lang="en-US" dirty="0"/>
              <a:t>Which include USDA and </a:t>
            </a:r>
            <a:r>
              <a:rPr lang="en-US" dirty="0" err="1"/>
              <a:t>OlAW</a:t>
            </a:r>
            <a:r>
              <a:rPr lang="en-US" dirty="0"/>
              <a:t> (Office of Laboratory Animal Welfare)</a:t>
            </a:r>
          </a:p>
          <a:p>
            <a:pPr lvl="1"/>
            <a:endParaRPr lang="en-US" dirty="0"/>
          </a:p>
          <a:p>
            <a:pPr lvl="1"/>
            <a:endParaRPr lang="en-US" dirty="0"/>
          </a:p>
          <a:p>
            <a:pPr lvl="1"/>
            <a:endParaRPr lang="en-US" dirty="0"/>
          </a:p>
        </p:txBody>
      </p:sp>
      <p:pic>
        <p:nvPicPr>
          <p:cNvPr id="410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62600" y="3352800"/>
            <a:ext cx="3048000" cy="20283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391755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56315" y="110744"/>
            <a:ext cx="2387685" cy="2271712"/>
          </a:xfrm>
          <a:prstGeom prst="rect">
            <a:avLst/>
          </a:prstGeom>
        </p:spPr>
      </p:pic>
      <p:sp>
        <p:nvSpPr>
          <p:cNvPr id="2" name="Title 1"/>
          <p:cNvSpPr>
            <a:spLocks noGrp="1"/>
          </p:cNvSpPr>
          <p:nvPr>
            <p:ph type="title"/>
          </p:nvPr>
        </p:nvSpPr>
        <p:spPr>
          <a:xfrm>
            <a:off x="-2969" y="536400"/>
            <a:ext cx="8229600" cy="1066800"/>
          </a:xfrm>
        </p:spPr>
        <p:txBody>
          <a:bodyPr>
            <a:normAutofit/>
          </a:bodyPr>
          <a:lstStyle/>
          <a:p>
            <a:r>
              <a:rPr lang="en-US" sz="3600" b="1" dirty="0"/>
              <a:t>Biohazards: BRIRC Committee</a:t>
            </a:r>
          </a:p>
        </p:txBody>
      </p:sp>
      <p:sp>
        <p:nvSpPr>
          <p:cNvPr id="3" name="Content Placeholder 2"/>
          <p:cNvSpPr>
            <a:spLocks noGrp="1"/>
          </p:cNvSpPr>
          <p:nvPr>
            <p:ph idx="1"/>
          </p:nvPr>
        </p:nvSpPr>
        <p:spPr>
          <a:xfrm>
            <a:off x="457200" y="1780000"/>
            <a:ext cx="8229600" cy="4325112"/>
          </a:xfrm>
        </p:spPr>
        <p:txBody>
          <a:bodyPr/>
          <a:lstStyle/>
          <a:p>
            <a:endParaRPr lang="en-US" dirty="0"/>
          </a:p>
          <a:p>
            <a:pPr marL="0" indent="0">
              <a:buNone/>
            </a:pPr>
            <a:endParaRPr lang="en-US" dirty="0"/>
          </a:p>
        </p:txBody>
      </p:sp>
      <p:sp>
        <p:nvSpPr>
          <p:cNvPr id="4" name="Rectangle 3"/>
          <p:cNvSpPr/>
          <p:nvPr/>
        </p:nvSpPr>
        <p:spPr>
          <a:xfrm>
            <a:off x="0" y="2043182"/>
            <a:ext cx="8229600" cy="4401205"/>
          </a:xfrm>
          <a:prstGeom prst="rect">
            <a:avLst/>
          </a:prstGeom>
        </p:spPr>
        <p:txBody>
          <a:bodyPr wrap="square">
            <a:spAutoFit/>
          </a:bodyPr>
          <a:lstStyle/>
          <a:p>
            <a:r>
              <a:rPr lang="en-US" dirty="0"/>
              <a:t>1.</a:t>
            </a:r>
            <a:r>
              <a:rPr lang="en-US" sz="2000" dirty="0"/>
              <a:t> Purchase, storage, use, and disposal of recombinant DNA, including transgenic animals or plants;</a:t>
            </a:r>
            <a:br>
              <a:rPr lang="en-US" sz="2000" dirty="0"/>
            </a:br>
            <a:r>
              <a:rPr lang="en-US" sz="2000" dirty="0"/>
              <a:t>2.    Purchase, storage, use, and disposal of microorganisms (bacteria, viruses, parasites or  fungi) that are potentially infectious to humans, other animals, or plants;</a:t>
            </a:r>
            <a:br>
              <a:rPr lang="en-US" sz="2000" dirty="0"/>
            </a:br>
            <a:r>
              <a:rPr lang="en-US" sz="2000" dirty="0"/>
              <a:t>3.    Purchase, storage, use, and disposal of biological toxins;</a:t>
            </a:r>
            <a:br>
              <a:rPr lang="en-US" sz="2000" dirty="0"/>
            </a:br>
            <a:r>
              <a:rPr lang="en-US" sz="2000" dirty="0"/>
              <a:t>4.    Purchase, storage, use, and disposal of human and other mammalian tissue, including blood and other body fluids;</a:t>
            </a:r>
            <a:br>
              <a:rPr lang="en-US" sz="2000" dirty="0"/>
            </a:br>
            <a:r>
              <a:rPr lang="en-US" sz="2000" dirty="0"/>
              <a:t>5.    Purchase, use, storage, and disposal  of radionuclides </a:t>
            </a:r>
            <a:br>
              <a:rPr lang="en-US" sz="2000" dirty="0"/>
            </a:br>
            <a:r>
              <a:rPr lang="en-US" sz="2000" dirty="0"/>
              <a:t>6.    Purchase, use, storage, and disposal of pesticides or herbicides.</a:t>
            </a:r>
            <a:br>
              <a:rPr lang="en-US" sz="2000" dirty="0"/>
            </a:br>
            <a:r>
              <a:rPr lang="en-US" sz="2000" dirty="0"/>
              <a:t>7.    Purchase, storage, use and disposal of euthanizing agents</a:t>
            </a:r>
            <a:br>
              <a:rPr lang="en-US" sz="2000" dirty="0"/>
            </a:br>
            <a:r>
              <a:rPr lang="en-US" sz="2000" dirty="0"/>
              <a:t>8.    Purchase, storage, production and/or the use, and disposal of nanoparticles;</a:t>
            </a:r>
            <a:br>
              <a:rPr lang="en-US" sz="2000" dirty="0"/>
            </a:br>
            <a:r>
              <a:rPr lang="en-US" sz="2000" dirty="0"/>
              <a:t>9.    Field release of plant pest or genetically modified organisms.</a:t>
            </a:r>
          </a:p>
        </p:txBody>
      </p:sp>
    </p:spTree>
    <p:extLst>
      <p:ext uri="{BB962C8B-B14F-4D97-AF65-F5344CB8AC3E}">
        <p14:creationId xmlns:p14="http://schemas.microsoft.com/office/powerpoint/2010/main" val="19018478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609600"/>
            <a:ext cx="8229600" cy="1066800"/>
          </a:xfrm>
        </p:spPr>
        <p:txBody>
          <a:bodyPr/>
          <a:lstStyle/>
          <a:p>
            <a:r>
              <a:rPr lang="en-US" dirty="0"/>
              <a:t>Biohazards (Cont’d)</a:t>
            </a:r>
          </a:p>
        </p:txBody>
      </p:sp>
      <p:sp>
        <p:nvSpPr>
          <p:cNvPr id="3" name="Content Placeholder 2"/>
          <p:cNvSpPr>
            <a:spLocks noGrp="1"/>
          </p:cNvSpPr>
          <p:nvPr>
            <p:ph idx="1"/>
          </p:nvPr>
        </p:nvSpPr>
        <p:spPr>
          <a:xfrm>
            <a:off x="304800" y="1676400"/>
            <a:ext cx="8229600" cy="4325112"/>
          </a:xfrm>
        </p:spPr>
        <p:txBody>
          <a:bodyPr/>
          <a:lstStyle/>
          <a:p>
            <a:r>
              <a:rPr lang="en-US" sz="2400" dirty="0"/>
              <a:t>Some laboratory conditions may pose a danger to reproductive health.  For example, ionizing radiation and mutagenic chemicals may cause damage to gametes or to the developing embryo or fetus.</a:t>
            </a:r>
          </a:p>
          <a:p>
            <a:r>
              <a:rPr lang="en-US" sz="2400" dirty="0"/>
              <a:t>It is imperative to know what you are working with so not to hurt yourselves or others</a:t>
            </a:r>
            <a:r>
              <a:rPr lang="en-US" dirty="0"/>
              <a:t>.</a:t>
            </a:r>
          </a:p>
          <a:p>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00200" y="4191000"/>
            <a:ext cx="2514600" cy="2514600"/>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57800" y="3657601"/>
            <a:ext cx="3195068" cy="2869822"/>
          </a:xfrm>
          <a:prstGeom prst="rect">
            <a:avLst/>
          </a:prstGeom>
        </p:spPr>
      </p:pic>
    </p:spTree>
    <p:extLst>
      <p:ext uri="{BB962C8B-B14F-4D97-AF65-F5344CB8AC3E}">
        <p14:creationId xmlns:p14="http://schemas.microsoft.com/office/powerpoint/2010/main" val="28337664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86" y="228600"/>
            <a:ext cx="8229600" cy="1066800"/>
          </a:xfrm>
        </p:spPr>
        <p:txBody>
          <a:bodyPr/>
          <a:lstStyle/>
          <a:p>
            <a:r>
              <a:rPr lang="en-US" dirty="0"/>
              <a:t>Biohazard Protective Strategies</a:t>
            </a:r>
          </a:p>
        </p:txBody>
      </p:sp>
      <p:sp>
        <p:nvSpPr>
          <p:cNvPr id="3" name="Content Placeholder 2"/>
          <p:cNvSpPr>
            <a:spLocks noGrp="1"/>
          </p:cNvSpPr>
          <p:nvPr>
            <p:ph idx="1"/>
          </p:nvPr>
        </p:nvSpPr>
        <p:spPr>
          <a:xfrm>
            <a:off x="152400" y="1219200"/>
            <a:ext cx="8153400" cy="5257800"/>
          </a:xfrm>
        </p:spPr>
        <p:txBody>
          <a:bodyPr>
            <a:normAutofit fontScale="62500" lnSpcReduction="20000"/>
          </a:bodyPr>
          <a:lstStyle/>
          <a:p>
            <a:pPr>
              <a:lnSpc>
                <a:spcPct val="160000"/>
              </a:lnSpc>
            </a:pPr>
            <a:r>
              <a:rPr lang="en-US" dirty="0"/>
              <a:t>Always ask Permission from regulators. On Campus for Example the </a:t>
            </a:r>
            <a:r>
              <a:rPr lang="en-US" b="1" dirty="0"/>
              <a:t>BRICR Committee, </a:t>
            </a:r>
            <a:r>
              <a:rPr lang="en-US" dirty="0"/>
              <a:t>approval is required for Biohazardous Chemicals. Other Committees may be necessary for Review. (IACUC, IRB, Export Control)</a:t>
            </a:r>
          </a:p>
          <a:p>
            <a:pPr>
              <a:lnSpc>
                <a:spcPct val="160000"/>
              </a:lnSpc>
            </a:pPr>
            <a:r>
              <a:rPr lang="en-US" dirty="0"/>
              <a:t>Clothing</a:t>
            </a:r>
            <a:r>
              <a:rPr lang="en-US" b="1" dirty="0"/>
              <a:t>(PPE-Personal Protective Equipment)</a:t>
            </a:r>
          </a:p>
          <a:p>
            <a:pPr lvl="1">
              <a:lnSpc>
                <a:spcPct val="160000"/>
              </a:lnSpc>
            </a:pPr>
            <a:r>
              <a:rPr lang="en-US" dirty="0"/>
              <a:t>Laboratory coat or hazard suit</a:t>
            </a:r>
          </a:p>
          <a:p>
            <a:pPr lvl="1">
              <a:lnSpc>
                <a:spcPct val="160000"/>
              </a:lnSpc>
            </a:pPr>
            <a:r>
              <a:rPr lang="en-US" dirty="0"/>
              <a:t>Gloves</a:t>
            </a:r>
          </a:p>
          <a:p>
            <a:pPr lvl="1">
              <a:lnSpc>
                <a:spcPct val="160000"/>
              </a:lnSpc>
            </a:pPr>
            <a:r>
              <a:rPr lang="en-US" dirty="0"/>
              <a:t>Masks</a:t>
            </a:r>
          </a:p>
          <a:p>
            <a:pPr lvl="1">
              <a:lnSpc>
                <a:spcPct val="160000"/>
              </a:lnSpc>
            </a:pPr>
            <a:r>
              <a:rPr lang="en-US" dirty="0"/>
              <a:t>Eye Protection</a:t>
            </a:r>
          </a:p>
          <a:p>
            <a:pPr>
              <a:lnSpc>
                <a:spcPct val="160000"/>
              </a:lnSpc>
            </a:pPr>
            <a:r>
              <a:rPr lang="en-US" dirty="0"/>
              <a:t>Plan ahead – put it on paper. Help prevent Accents!</a:t>
            </a:r>
          </a:p>
          <a:p>
            <a:pPr>
              <a:lnSpc>
                <a:spcPct val="160000"/>
              </a:lnSpc>
            </a:pPr>
            <a:r>
              <a:rPr lang="en-US" dirty="0"/>
              <a:t>When possible, substitute a less hazardous chemical</a:t>
            </a:r>
          </a:p>
          <a:p>
            <a:pPr>
              <a:lnSpc>
                <a:spcPct val="160000"/>
              </a:lnSpc>
            </a:pPr>
            <a:r>
              <a:rPr lang="en-US" dirty="0"/>
              <a:t>Use the smallest quantity of material necessary</a:t>
            </a:r>
          </a:p>
          <a:p>
            <a:pPr>
              <a:lnSpc>
                <a:spcPct val="160000"/>
              </a:lnSpc>
            </a:pPr>
            <a:r>
              <a:rPr lang="en-US" dirty="0"/>
              <a:t>Anticipate the possible consequences of the work you do</a:t>
            </a:r>
          </a:p>
          <a:p>
            <a:pPr>
              <a:lnSpc>
                <a:spcPct val="160000"/>
              </a:lnSpc>
            </a:pPr>
            <a:endParaRPr lang="en-US" dirty="0"/>
          </a:p>
          <a:p>
            <a:endParaRPr lang="en-US" dirty="0"/>
          </a:p>
          <a:p>
            <a:endParaRPr lang="en-US" dirty="0"/>
          </a:p>
        </p:txBody>
      </p:sp>
    </p:spTree>
    <p:extLst>
      <p:ext uri="{BB962C8B-B14F-4D97-AF65-F5344CB8AC3E}">
        <p14:creationId xmlns:p14="http://schemas.microsoft.com/office/powerpoint/2010/main" val="15035143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0"/>
            <a:ext cx="8229600" cy="1066800"/>
          </a:xfrm>
        </p:spPr>
        <p:txBody>
          <a:bodyPr/>
          <a:lstStyle/>
          <a:p>
            <a:r>
              <a:rPr lang="en-US" dirty="0"/>
              <a:t>Biohazards (Cont’d)</a:t>
            </a:r>
          </a:p>
        </p:txBody>
      </p:sp>
      <p:sp>
        <p:nvSpPr>
          <p:cNvPr id="3" name="Content Placeholder 2"/>
          <p:cNvSpPr>
            <a:spLocks noGrp="1"/>
          </p:cNvSpPr>
          <p:nvPr>
            <p:ph idx="1"/>
          </p:nvPr>
        </p:nvSpPr>
        <p:spPr>
          <a:xfrm>
            <a:off x="457200" y="2020824"/>
            <a:ext cx="8229600" cy="4325112"/>
          </a:xfrm>
        </p:spPr>
        <p:txBody>
          <a:bodyPr/>
          <a:lstStyle/>
          <a:p>
            <a:r>
              <a:rPr lang="en-US" dirty="0"/>
              <a:t>Hygiene</a:t>
            </a:r>
          </a:p>
          <a:p>
            <a:pPr lvl="1"/>
            <a:r>
              <a:rPr lang="en-US" dirty="0"/>
              <a:t>Always wash your hands after working and before leaving the lab. </a:t>
            </a:r>
          </a:p>
          <a:p>
            <a:pPr lvl="1"/>
            <a:r>
              <a:rPr lang="en-US" dirty="0"/>
              <a:t>Disinfect and clean up your work area.</a:t>
            </a:r>
          </a:p>
          <a:p>
            <a:pPr marL="411480" lvl="1" indent="0">
              <a:buNone/>
            </a:pPr>
            <a:endParaRPr lang="en-US" dirty="0"/>
          </a:p>
          <a:p>
            <a:pPr marL="411480" lvl="1" indent="0">
              <a:buNone/>
            </a:pPr>
            <a:endParaRPr lang="en-US" dirty="0"/>
          </a:p>
          <a:p>
            <a:pPr marL="0" indent="0">
              <a:buNone/>
            </a:pPr>
            <a:endParaRPr lang="en-US" dirty="0"/>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0800" y="4038600"/>
            <a:ext cx="4800600" cy="26883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55079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0"/>
            <a:ext cx="8229600" cy="1066800"/>
          </a:xfrm>
        </p:spPr>
        <p:txBody>
          <a:bodyPr/>
          <a:lstStyle/>
          <a:p>
            <a:r>
              <a:rPr lang="en-US" dirty="0"/>
              <a:t>Gloves</a:t>
            </a:r>
          </a:p>
        </p:txBody>
      </p:sp>
      <p:sp>
        <p:nvSpPr>
          <p:cNvPr id="3" name="Content Placeholder 2"/>
          <p:cNvSpPr>
            <a:spLocks noGrp="1"/>
          </p:cNvSpPr>
          <p:nvPr>
            <p:ph idx="1"/>
          </p:nvPr>
        </p:nvSpPr>
        <p:spPr>
          <a:xfrm>
            <a:off x="0" y="2057400"/>
            <a:ext cx="8135257" cy="4325112"/>
          </a:xfrm>
        </p:spPr>
        <p:txBody>
          <a:bodyPr>
            <a:normAutofit fontScale="92500" lnSpcReduction="10000"/>
          </a:bodyPr>
          <a:lstStyle/>
          <a:p>
            <a:r>
              <a:rPr lang="en-US" sz="2600" dirty="0"/>
              <a:t>Latex Gloves should never be re-used!</a:t>
            </a:r>
          </a:p>
          <a:p>
            <a:r>
              <a:rPr lang="en-US" sz="2600" dirty="0"/>
              <a:t>Inspect Gloves for holes/damage</a:t>
            </a:r>
          </a:p>
          <a:p>
            <a:r>
              <a:rPr lang="en-US" sz="2600" dirty="0"/>
              <a:t>Wear gloves of a material known to be resistant to permeation by the substances in use</a:t>
            </a:r>
          </a:p>
          <a:p>
            <a:r>
              <a:rPr lang="en-US" sz="2600" dirty="0"/>
              <a:t>Remove gloves before handling objects such as doorknobs, telephones, pens, and computer keyboards/ </a:t>
            </a:r>
            <a:r>
              <a:rPr lang="en-US" sz="2600" dirty="0">
                <a:solidFill>
                  <a:srgbClr val="FF0000"/>
                </a:solidFill>
              </a:rPr>
              <a:t>Do not walk down hallways or around campus with Dirty Gloves on both Hands!!!</a:t>
            </a:r>
          </a:p>
          <a:p>
            <a:r>
              <a:rPr lang="en-US" sz="2600" dirty="0"/>
              <a:t>  Replace gloves periodically, depending on the frequency of use</a:t>
            </a:r>
          </a:p>
          <a:p>
            <a:r>
              <a:rPr lang="en-US" sz="2600" dirty="0"/>
              <a:t>Only dispose of Gloves in the Biohazard or Chemical waste labeled BAGS! NOT in the regular Trash.</a:t>
            </a:r>
          </a:p>
          <a:p>
            <a:endParaRPr lang="en-US" dirty="0"/>
          </a:p>
          <a:p>
            <a:endParaRPr lang="en-US" dirty="0"/>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43625" y="228600"/>
            <a:ext cx="3000375" cy="19966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69000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04800"/>
            <a:ext cx="8229600" cy="1066800"/>
          </a:xfrm>
        </p:spPr>
        <p:txBody>
          <a:bodyPr/>
          <a:lstStyle/>
          <a:p>
            <a:r>
              <a:rPr lang="en-US" dirty="0"/>
              <a:t>Access to Building</a:t>
            </a:r>
          </a:p>
        </p:txBody>
      </p:sp>
      <p:sp>
        <p:nvSpPr>
          <p:cNvPr id="3" name="Content Placeholder 2"/>
          <p:cNvSpPr>
            <a:spLocks noGrp="1"/>
          </p:cNvSpPr>
          <p:nvPr>
            <p:ph idx="1"/>
          </p:nvPr>
        </p:nvSpPr>
        <p:spPr>
          <a:xfrm>
            <a:off x="0" y="1143000"/>
            <a:ext cx="8229600" cy="4325112"/>
          </a:xfrm>
        </p:spPr>
        <p:txBody>
          <a:bodyPr>
            <a:normAutofit/>
          </a:bodyPr>
          <a:lstStyle/>
          <a:p>
            <a:r>
              <a:rPr lang="en-US" dirty="0"/>
              <a:t>No one allowed without an access card or key into the building or controlled access area.</a:t>
            </a:r>
          </a:p>
          <a:p>
            <a:r>
              <a:rPr lang="en-US" dirty="0"/>
              <a:t>After hours requires someone in the building with you.</a:t>
            </a:r>
          </a:p>
          <a:p>
            <a:r>
              <a:rPr lang="en-US" dirty="0"/>
              <a:t>After Hours access requires permission from an Administrator/Safety officer and your Professor.</a:t>
            </a:r>
          </a:p>
          <a:p>
            <a:r>
              <a:rPr lang="en-US" dirty="0"/>
              <a:t>Never Open Doors for Other students who do not have proper Access.</a:t>
            </a:r>
          </a:p>
          <a:p>
            <a:endParaRPr 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29200" y="4349114"/>
            <a:ext cx="3715656" cy="2472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0808729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685800"/>
            <a:ext cx="8229600" cy="1066800"/>
          </a:xfrm>
        </p:spPr>
        <p:txBody>
          <a:bodyPr>
            <a:normAutofit fontScale="90000"/>
          </a:bodyPr>
          <a:lstStyle/>
          <a:p>
            <a:r>
              <a:rPr lang="en-US" b="1" dirty="0">
                <a:latin typeface="+mn-lt"/>
              </a:rPr>
              <a:t>Types of Hoods and Hood Safety:</a:t>
            </a:r>
          </a:p>
        </p:txBody>
      </p:sp>
      <p:pic>
        <p:nvPicPr>
          <p:cNvPr id="205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895600" y="1828800"/>
            <a:ext cx="3200400" cy="47658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2812707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304800" y="1600200"/>
            <a:ext cx="7293429" cy="2516489"/>
          </a:xfrm>
        </p:spPr>
        <p:txBody>
          <a:bodyPr>
            <a:noAutofit/>
          </a:bodyPr>
          <a:lstStyle/>
          <a:p>
            <a:pPr marL="285750" indent="-285750">
              <a:buFont typeface="Arial" panose="020B0604020202020204" pitchFamily="34" charset="0"/>
              <a:buChar char="•"/>
            </a:pPr>
            <a:r>
              <a:rPr lang="en-US" sz="2000" dirty="0">
                <a:solidFill>
                  <a:srgbClr val="0070C0"/>
                </a:solidFill>
              </a:rPr>
              <a:t>Biological safety cabinets </a:t>
            </a:r>
            <a:r>
              <a:rPr lang="en-US" sz="2000" dirty="0"/>
              <a:t>(BSC) must not be mistaken with fume hoods and clean benches. </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b="1" dirty="0">
                <a:solidFill>
                  <a:srgbClr val="FF0000"/>
                </a:solidFill>
              </a:rPr>
              <a:t>BME contains BSL2 level cabinets, but currently will ONLY ALLOW BSL-1 Organisms in BME!!!</a:t>
            </a:r>
          </a:p>
          <a:p>
            <a:pPr marL="285750" indent="-285750">
              <a:buFont typeface="Arial" panose="020B0604020202020204" pitchFamily="34" charset="0"/>
              <a:buChar char="•"/>
            </a:pPr>
            <a:endParaRPr lang="en-US" sz="2000" dirty="0"/>
          </a:p>
          <a:p>
            <a:r>
              <a:rPr lang="en-US" sz="2000" dirty="0"/>
              <a:t>BSC is not a substitute for a fume hood and should never be used with large concentrations of hazardous chemicals.</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solidFill>
                  <a:srgbClr val="FF0000"/>
                </a:solidFill>
              </a:rPr>
              <a:t>Fume hoods </a:t>
            </a:r>
            <a:r>
              <a:rPr lang="en-US" sz="2000" dirty="0"/>
              <a:t>are used to protect personnel from exposure to chemical hazards and, in general, are not suitable for work involving biohazards.</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solidFill>
                  <a:srgbClr val="FF0000"/>
                </a:solidFill>
              </a:rPr>
              <a:t>Clean benches </a:t>
            </a:r>
            <a:r>
              <a:rPr lang="en-US" sz="2000" dirty="0"/>
              <a:t>protect research products from contamination but do not afford protection to the user. Thus, clean benches should not be used when working with potentially infectious materials, chemical hazards or radioactivity.</a:t>
            </a:r>
          </a:p>
        </p:txBody>
      </p:sp>
      <p:sp>
        <p:nvSpPr>
          <p:cNvPr id="5" name="Rectangle 4"/>
          <p:cNvSpPr/>
          <p:nvPr/>
        </p:nvSpPr>
        <p:spPr>
          <a:xfrm>
            <a:off x="125185" y="736144"/>
            <a:ext cx="6019800" cy="707886"/>
          </a:xfrm>
          <a:prstGeom prst="rect">
            <a:avLst/>
          </a:prstGeom>
        </p:spPr>
        <p:txBody>
          <a:bodyPr wrap="square">
            <a:spAutoFit/>
          </a:bodyPr>
          <a:lstStyle/>
          <a:p>
            <a:r>
              <a:rPr lang="en-US" sz="2000" b="1" dirty="0"/>
              <a:t>Clean Benches and Fume Hoods are Not Biological Safety Cabinets</a:t>
            </a:r>
            <a:endParaRPr lang="en-US" sz="2000" dirty="0"/>
          </a:p>
        </p:txBody>
      </p:sp>
      <p:sp>
        <p:nvSpPr>
          <p:cNvPr id="6" name="Rectangle 5"/>
          <p:cNvSpPr/>
          <p:nvPr/>
        </p:nvSpPr>
        <p:spPr>
          <a:xfrm>
            <a:off x="4451614" y="3244334"/>
            <a:ext cx="240772" cy="369332"/>
          </a:xfrm>
          <a:prstGeom prst="rect">
            <a:avLst/>
          </a:prstGeom>
        </p:spPr>
        <p:txBody>
          <a:bodyPr wrap="none">
            <a:spAutoFit/>
          </a:bodyPr>
          <a:lstStyle/>
          <a:p>
            <a:r>
              <a:rPr lang="en-US" dirty="0"/>
              <a:t> </a:t>
            </a:r>
          </a:p>
        </p:txBody>
      </p:sp>
    </p:spTree>
    <p:extLst>
      <p:ext uri="{BB962C8B-B14F-4D97-AF65-F5344CB8AC3E}">
        <p14:creationId xmlns:p14="http://schemas.microsoft.com/office/powerpoint/2010/main" val="245188924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rot="5400000">
            <a:off x="6238417" y="-1437817"/>
            <a:ext cx="586803" cy="4681637"/>
          </a:xfrm>
        </p:spPr>
        <p:txBody>
          <a:bodyPr>
            <a:noAutofit/>
          </a:bodyPr>
          <a:lstStyle/>
          <a:p>
            <a:pPr algn="l" fontAlgn="base"/>
            <a:r>
              <a:rPr lang="en-US" sz="2400" dirty="0"/>
              <a:t>Chemical Safety Hood – Vented directly Outside</a:t>
            </a:r>
            <a:br>
              <a:rPr lang="en-US" sz="2400" dirty="0"/>
            </a:br>
            <a:br>
              <a:rPr lang="en-US" sz="2400" dirty="0"/>
            </a:br>
            <a:br>
              <a:rPr lang="en-US" sz="2400" dirty="0"/>
            </a:br>
            <a:r>
              <a:rPr lang="en-US" sz="2400" dirty="0"/>
              <a:t>-</a:t>
            </a:r>
            <a:r>
              <a:rPr lang="en-US" sz="2100" b="0" dirty="0">
                <a:solidFill>
                  <a:srgbClr val="000000"/>
                </a:solidFill>
                <a:latin typeface="inherit"/>
              </a:rPr>
              <a:t>Minimize the number of objects stored in the hood – keep at least 50% of the working surface clear, if possible.</a:t>
            </a:r>
            <a:br>
              <a:rPr lang="en-US" sz="2100" b="0" dirty="0">
                <a:solidFill>
                  <a:srgbClr val="000000"/>
                </a:solidFill>
                <a:latin typeface="inherit"/>
              </a:rPr>
            </a:br>
            <a:r>
              <a:rPr lang="en-US" sz="2100" b="0" dirty="0">
                <a:solidFill>
                  <a:srgbClr val="000000"/>
                </a:solidFill>
                <a:latin typeface="inherit"/>
              </a:rPr>
              <a:t>-Always place containers and equipment at least six inches into the hood from the face.</a:t>
            </a:r>
            <a:br>
              <a:rPr lang="en-US" sz="2100" b="0" dirty="0">
                <a:solidFill>
                  <a:srgbClr val="000000"/>
                </a:solidFill>
                <a:latin typeface="inherit"/>
              </a:rPr>
            </a:br>
            <a:r>
              <a:rPr lang="en-US" sz="2100" b="0" dirty="0">
                <a:solidFill>
                  <a:srgbClr val="000000"/>
                </a:solidFill>
                <a:latin typeface="inherit"/>
              </a:rPr>
              <a:t>-Place containers and equipment toward the sides of the hood to reduce obstruction of the exhaust slots.</a:t>
            </a:r>
            <a:br>
              <a:rPr lang="en-US" sz="2100" b="0" dirty="0">
                <a:solidFill>
                  <a:srgbClr val="000000"/>
                </a:solidFill>
                <a:latin typeface="inherit"/>
              </a:rPr>
            </a:br>
            <a:endParaRPr lang="en-US" sz="2100" dirty="0"/>
          </a:p>
        </p:txBody>
      </p:sp>
      <p:pic>
        <p:nvPicPr>
          <p:cNvPr id="5" name="Picture Placeholder 4"/>
          <p:cNvPicPr>
            <a:picLocks noGrp="1" noChangeAspect="1"/>
          </p:cNvPicPr>
          <p:nvPr>
            <p:ph type="pic" idx="1"/>
          </p:nvPr>
        </p:nvPicPr>
        <p:blipFill>
          <a:blip r:embed="rId2" cstate="print">
            <a:extLst>
              <a:ext uri="{28A0092B-C50C-407E-A947-70E740481C1C}">
                <a14:useLocalDpi xmlns:a14="http://schemas.microsoft.com/office/drawing/2010/main" val="0"/>
              </a:ext>
            </a:extLst>
          </a:blip>
          <a:srcRect/>
          <a:stretch>
            <a:fillRect/>
          </a:stretch>
        </p:blipFill>
        <p:spPr>
          <a:xfrm rot="16200000">
            <a:off x="-495300" y="1866902"/>
            <a:ext cx="5181602" cy="3886201"/>
          </a:xfrm>
        </p:spPr>
      </p:pic>
    </p:spTree>
    <p:extLst>
      <p:ext uri="{BB962C8B-B14F-4D97-AF65-F5344CB8AC3E}">
        <p14:creationId xmlns:p14="http://schemas.microsoft.com/office/powerpoint/2010/main" val="392614964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4" name="Text Placeholder 3"/>
          <p:cNvSpPr>
            <a:spLocks noGrp="1"/>
          </p:cNvSpPr>
          <p:nvPr>
            <p:ph type="body" sz="half" idx="2"/>
          </p:nvPr>
        </p:nvSpPr>
        <p:spPr>
          <a:xfrm>
            <a:off x="304800" y="609600"/>
            <a:ext cx="4876800" cy="762000"/>
          </a:xfrm>
        </p:spPr>
        <p:txBody>
          <a:bodyPr>
            <a:noAutofit/>
          </a:bodyPr>
          <a:lstStyle/>
          <a:p>
            <a:r>
              <a:rPr lang="en-US" sz="2800" dirty="0"/>
              <a:t>Example of a fume hood that has been set up incorrectly.</a:t>
            </a: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4045" y="1524000"/>
            <a:ext cx="5895584" cy="50932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140176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rot="5400000">
            <a:off x="4610101" y="1790699"/>
            <a:ext cx="4343400" cy="4419602"/>
          </a:xfrm>
        </p:spPr>
        <p:txBody>
          <a:bodyPr>
            <a:normAutofit fontScale="90000"/>
          </a:bodyPr>
          <a:lstStyle/>
          <a:p>
            <a:pPr marL="342900" indent="-342900" algn="l">
              <a:buFont typeface="Arial" panose="020B0604020202020204" pitchFamily="34" charset="0"/>
              <a:buChar char="•"/>
            </a:pPr>
            <a:r>
              <a:rPr lang="en-US" sz="2200" dirty="0"/>
              <a:t>No Caustic Chemicals that would Damage the hood or Harm you!</a:t>
            </a:r>
            <a:br>
              <a:rPr lang="en-US" sz="2200" dirty="0"/>
            </a:br>
            <a:r>
              <a:rPr lang="en-US" sz="2200" dirty="0"/>
              <a:t> Only those items that will not cause harm to yourself and the environment.</a:t>
            </a:r>
            <a:br>
              <a:rPr lang="en-US" sz="2200" dirty="0"/>
            </a:br>
            <a:r>
              <a:rPr lang="en-US" sz="2200" dirty="0"/>
              <a:t> *Laminar flow cabinets may have a UV- lamp to sterilize the interior and contents when not in use. Be sure to limit exposure whenever possible to this light, and do not stare directly into the UV light.</a:t>
            </a:r>
            <a:br>
              <a:rPr lang="en-US" sz="2200" dirty="0"/>
            </a:br>
            <a:br>
              <a:rPr lang="en-US" dirty="0"/>
            </a:br>
            <a:endParaRPr lang="en-US" dirty="0"/>
          </a:p>
        </p:txBody>
      </p:sp>
      <p:pic>
        <p:nvPicPr>
          <p:cNvPr id="6" name="Picture Placeholder 5"/>
          <p:cNvPicPr>
            <a:picLocks noGrp="1" noChangeAspect="1"/>
          </p:cNvPicPr>
          <p:nvPr>
            <p:ph type="pic" idx="1"/>
          </p:nvPr>
        </p:nvPicPr>
        <p:blipFill>
          <a:blip r:embed="rId2" cstate="print">
            <a:extLst>
              <a:ext uri="{28A0092B-C50C-407E-A947-70E740481C1C}">
                <a14:useLocalDpi xmlns:a14="http://schemas.microsoft.com/office/drawing/2010/main" val="0"/>
              </a:ext>
            </a:extLst>
          </a:blip>
          <a:srcRect l="12509" r="12509"/>
          <a:stretch>
            <a:fillRect/>
          </a:stretch>
        </p:blipFill>
        <p:spPr>
          <a:xfrm>
            <a:off x="152400" y="1688306"/>
            <a:ext cx="4572000" cy="4572000"/>
          </a:xfrm>
        </p:spPr>
      </p:pic>
      <p:sp>
        <p:nvSpPr>
          <p:cNvPr id="3" name="Rectangle 2"/>
          <p:cNvSpPr/>
          <p:nvPr/>
        </p:nvSpPr>
        <p:spPr>
          <a:xfrm>
            <a:off x="381000" y="457200"/>
            <a:ext cx="4572000" cy="1231106"/>
          </a:xfrm>
          <a:prstGeom prst="rect">
            <a:avLst/>
          </a:prstGeom>
        </p:spPr>
        <p:txBody>
          <a:bodyPr>
            <a:spAutoFit/>
          </a:bodyPr>
          <a:lstStyle/>
          <a:p>
            <a:r>
              <a:rPr lang="en-US" sz="2800" b="1" dirty="0">
                <a:solidFill>
                  <a:srgbClr val="424456"/>
                </a:solidFill>
                <a:latin typeface="Trebuchet MS"/>
                <a:ea typeface="+mj-ea"/>
                <a:cs typeface="+mj-cs"/>
              </a:rPr>
              <a:t>Tissue Culture Cabinet (Laminar Flow Hood)</a:t>
            </a:r>
            <a:br>
              <a:rPr lang="en-US" sz="2000" b="1" dirty="0">
                <a:solidFill>
                  <a:srgbClr val="424456"/>
                </a:solidFill>
                <a:latin typeface="Trebuchet MS"/>
                <a:ea typeface="+mj-ea"/>
                <a:cs typeface="+mj-cs"/>
              </a:rPr>
            </a:br>
            <a:endParaRPr lang="en-US" dirty="0"/>
          </a:p>
        </p:txBody>
      </p:sp>
    </p:spTree>
    <p:extLst>
      <p:ext uri="{BB962C8B-B14F-4D97-AF65-F5344CB8AC3E}">
        <p14:creationId xmlns:p14="http://schemas.microsoft.com/office/powerpoint/2010/main" val="181910312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rot="5400000">
            <a:off x="4093418" y="859581"/>
            <a:ext cx="4572000" cy="4681637"/>
          </a:xfrm>
        </p:spPr>
        <p:txBody>
          <a:bodyPr>
            <a:normAutofit fontScale="90000"/>
          </a:bodyPr>
          <a:lstStyle/>
          <a:p>
            <a:pPr algn="l"/>
            <a:r>
              <a:rPr lang="en-US" sz="3100" dirty="0"/>
              <a:t>Biological Safety Cabinet –Class II</a:t>
            </a:r>
            <a:br>
              <a:rPr lang="en-US" dirty="0"/>
            </a:br>
            <a:br>
              <a:rPr lang="en-US" dirty="0"/>
            </a:br>
            <a:r>
              <a:rPr lang="en-US" sz="2700" dirty="0"/>
              <a:t>Protects you from Biohazards.</a:t>
            </a:r>
            <a:br>
              <a:rPr lang="en-US" sz="2700" dirty="0"/>
            </a:br>
            <a:br>
              <a:rPr lang="en-US" sz="2700" dirty="0"/>
            </a:br>
            <a:r>
              <a:rPr lang="en-US" sz="2700" dirty="0"/>
              <a:t>Do not use any Caustic Chemicals that would damage the hood or harm you! </a:t>
            </a:r>
            <a:br>
              <a:rPr lang="en-US" sz="2700" dirty="0"/>
            </a:br>
            <a:r>
              <a:rPr lang="en-US" sz="2700" dirty="0"/>
              <a:t>No Alcohol or Flames in the cabinets!</a:t>
            </a:r>
          </a:p>
        </p:txBody>
      </p:sp>
      <p:pic>
        <p:nvPicPr>
          <p:cNvPr id="5" name="Picture Placeholder 4"/>
          <p:cNvPicPr>
            <a:picLocks noGrp="1" noChangeAspect="1"/>
          </p:cNvPicPr>
          <p:nvPr>
            <p:ph type="pic" idx="1"/>
          </p:nvPr>
        </p:nvPicPr>
        <p:blipFill>
          <a:blip r:embed="rId2" cstate="print">
            <a:extLst>
              <a:ext uri="{28A0092B-C50C-407E-A947-70E740481C1C}">
                <a14:useLocalDpi xmlns:a14="http://schemas.microsoft.com/office/drawing/2010/main" val="0"/>
              </a:ext>
            </a:extLst>
          </a:blip>
          <a:srcRect/>
          <a:stretch>
            <a:fillRect/>
          </a:stretch>
        </p:blipFill>
        <p:spPr>
          <a:xfrm rot="16200000">
            <a:off x="-171185" y="1542785"/>
            <a:ext cx="4417483" cy="3313112"/>
          </a:xfrm>
        </p:spPr>
      </p:pic>
    </p:spTree>
    <p:extLst>
      <p:ext uri="{BB962C8B-B14F-4D97-AF65-F5344CB8AC3E}">
        <p14:creationId xmlns:p14="http://schemas.microsoft.com/office/powerpoint/2010/main" val="168592684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Waste Disposal</a:t>
            </a:r>
          </a:p>
        </p:txBody>
      </p:sp>
    </p:spTree>
    <p:extLst>
      <p:ext uri="{BB962C8B-B14F-4D97-AF65-F5344CB8AC3E}">
        <p14:creationId xmlns:p14="http://schemas.microsoft.com/office/powerpoint/2010/main" val="131042931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rot="5400000">
            <a:off x="5562600" y="1219200"/>
            <a:ext cx="2667000" cy="4953000"/>
          </a:xfrm>
        </p:spPr>
        <p:txBody>
          <a:bodyPr>
            <a:normAutofit/>
          </a:bodyPr>
          <a:lstStyle/>
          <a:p>
            <a:pPr algn="l"/>
            <a:r>
              <a:rPr lang="en-US" sz="2800" dirty="0"/>
              <a:t> </a:t>
            </a:r>
            <a:r>
              <a:rPr lang="en-US" sz="2600" dirty="0"/>
              <a:t>Syringes, needles, Scalpels, Razor Blades small broken Glass tubes, small glass pieces(slides) with biohazard Material.</a:t>
            </a:r>
          </a:p>
        </p:txBody>
      </p:sp>
      <p:pic>
        <p:nvPicPr>
          <p:cNvPr id="5" name="Picture Placeholder 4"/>
          <p:cNvPicPr>
            <a:picLocks noGrp="1" noChangeAspect="1"/>
          </p:cNvPicPr>
          <p:nvPr>
            <p:ph type="pic" idx="1"/>
          </p:nvPr>
        </p:nvPicPr>
        <p:blipFill>
          <a:blip r:embed="rId2" cstate="print">
            <a:extLst>
              <a:ext uri="{28A0092B-C50C-407E-A947-70E740481C1C}">
                <a14:useLocalDpi xmlns:a14="http://schemas.microsoft.com/office/drawing/2010/main" val="0"/>
              </a:ext>
            </a:extLst>
          </a:blip>
          <a:srcRect l="12509" r="12509"/>
          <a:stretch>
            <a:fillRect/>
          </a:stretch>
        </p:blipFill>
        <p:spPr>
          <a:xfrm>
            <a:off x="0" y="1371600"/>
            <a:ext cx="4267200" cy="4267200"/>
          </a:xfrm>
        </p:spPr>
      </p:pic>
      <p:sp>
        <p:nvSpPr>
          <p:cNvPr id="3" name="TextBox 2"/>
          <p:cNvSpPr txBox="1"/>
          <p:nvPr/>
        </p:nvSpPr>
        <p:spPr>
          <a:xfrm>
            <a:off x="5334000" y="1066800"/>
            <a:ext cx="3124200" cy="1077218"/>
          </a:xfrm>
          <a:prstGeom prst="rect">
            <a:avLst/>
          </a:prstGeom>
          <a:noFill/>
        </p:spPr>
        <p:txBody>
          <a:bodyPr wrap="square" rtlCol="0">
            <a:spAutoFit/>
          </a:bodyPr>
          <a:lstStyle/>
          <a:p>
            <a:pPr algn="ctr"/>
            <a:r>
              <a:rPr lang="en-US" sz="3200" b="1" dirty="0"/>
              <a:t>Sharp Containers</a:t>
            </a:r>
          </a:p>
        </p:txBody>
      </p:sp>
    </p:spTree>
    <p:extLst>
      <p:ext uri="{BB962C8B-B14F-4D97-AF65-F5344CB8AC3E}">
        <p14:creationId xmlns:p14="http://schemas.microsoft.com/office/powerpoint/2010/main" val="320279964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rot="5400000">
            <a:off x="4566946" y="810595"/>
            <a:ext cx="4419602" cy="4380466"/>
          </a:xfrm>
        </p:spPr>
        <p:txBody>
          <a:bodyPr>
            <a:normAutofit fontScale="90000"/>
          </a:bodyPr>
          <a:lstStyle/>
          <a:p>
            <a:pPr marL="342900" indent="-342900">
              <a:buFont typeface="Arial" panose="020B0604020202020204" pitchFamily="34" charset="0"/>
              <a:buChar char="•"/>
            </a:pPr>
            <a:r>
              <a:rPr lang="en-US" sz="2700" u="sng" dirty="0"/>
              <a:t>Biohazard and Chemical Bags</a:t>
            </a:r>
            <a:br>
              <a:rPr lang="en-US" sz="2700" u="sng" dirty="0"/>
            </a:br>
            <a:r>
              <a:rPr lang="en-US" sz="2400" dirty="0"/>
              <a:t>DO not put Biohazards in the regular unlabeled Trash! Do not put Trash in the biohazard bags. Biohazards include Gloves used with animals or tissue culture and biologically contaminated material. </a:t>
            </a:r>
            <a:br>
              <a:rPr lang="en-US" sz="2400" dirty="0"/>
            </a:br>
            <a:r>
              <a:rPr lang="en-US" sz="2400" dirty="0"/>
              <a:t>Do not put packing boxes/bottles in these Bags!</a:t>
            </a:r>
            <a:br>
              <a:rPr lang="en-US" sz="2400" dirty="0"/>
            </a:br>
            <a:br>
              <a:rPr lang="en-US" sz="2400" dirty="0"/>
            </a:br>
            <a:r>
              <a:rPr lang="en-US" sz="2400" u="sng" dirty="0"/>
              <a:t>** CHEMICAL WASTE</a:t>
            </a:r>
            <a:br>
              <a:rPr lang="en-US" sz="2400" dirty="0"/>
            </a:br>
            <a:r>
              <a:rPr lang="en-US" sz="2400" dirty="0"/>
              <a:t>BLACK Bags Located in Boxes are for Chemical Waste-including Gloves.</a:t>
            </a:r>
            <a:br>
              <a:rPr lang="en-US" sz="2400" dirty="0"/>
            </a:br>
            <a:br>
              <a:rPr lang="en-US" sz="2400" dirty="0"/>
            </a:br>
            <a:endParaRPr lang="en-US" sz="2400" dirty="0"/>
          </a:p>
        </p:txBody>
      </p:sp>
      <p:pic>
        <p:nvPicPr>
          <p:cNvPr id="5" name="Picture Placeholder 4"/>
          <p:cNvPicPr>
            <a:picLocks noGrp="1" noChangeAspect="1"/>
          </p:cNvPicPr>
          <p:nvPr>
            <p:ph type="pic" idx="1"/>
          </p:nvPr>
        </p:nvPicPr>
        <p:blipFill>
          <a:blip r:embed="rId2" cstate="print">
            <a:extLst>
              <a:ext uri="{28A0092B-C50C-407E-A947-70E740481C1C}">
                <a14:useLocalDpi xmlns:a14="http://schemas.microsoft.com/office/drawing/2010/main" val="0"/>
              </a:ext>
            </a:extLst>
          </a:blip>
          <a:srcRect l="12509" r="12509"/>
          <a:stretch>
            <a:fillRect/>
          </a:stretch>
        </p:blipFill>
        <p:spPr>
          <a:xfrm>
            <a:off x="14514" y="990600"/>
            <a:ext cx="4572000" cy="4572000"/>
          </a:xfrm>
        </p:spPr>
      </p:pic>
      <p:pic>
        <p:nvPicPr>
          <p:cNvPr id="102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6600" y="2173288"/>
            <a:ext cx="2590800" cy="2517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5521481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rot="5400000">
            <a:off x="3249898" y="-1268698"/>
            <a:ext cx="1044003" cy="5105400"/>
          </a:xfrm>
        </p:spPr>
        <p:txBody>
          <a:bodyPr>
            <a:normAutofit/>
          </a:bodyPr>
          <a:lstStyle/>
          <a:p>
            <a:r>
              <a:rPr lang="en-US" sz="3200" dirty="0"/>
              <a:t>Animal Disposal</a:t>
            </a:r>
          </a:p>
        </p:txBody>
      </p:sp>
      <p:pic>
        <p:nvPicPr>
          <p:cNvPr id="5" name="Picture Placeholder 4"/>
          <p:cNvPicPr>
            <a:picLocks noGrp="1" noChangeAspect="1"/>
          </p:cNvPicPr>
          <p:nvPr>
            <p:ph type="pic" idx="1"/>
          </p:nvPr>
        </p:nvPicPr>
        <p:blipFill>
          <a:blip r:embed="rId2" cstate="print">
            <a:extLst>
              <a:ext uri="{28A0092B-C50C-407E-A947-70E740481C1C}">
                <a14:useLocalDpi xmlns:a14="http://schemas.microsoft.com/office/drawing/2010/main" val="0"/>
              </a:ext>
            </a:extLst>
          </a:blip>
          <a:srcRect l="12509" r="12509"/>
          <a:stretch>
            <a:fillRect/>
          </a:stretch>
        </p:blipFill>
        <p:spPr>
          <a:xfrm>
            <a:off x="304800" y="1524000"/>
            <a:ext cx="4572000" cy="4572000"/>
          </a:xfrm>
        </p:spPr>
      </p:pic>
      <p:sp>
        <p:nvSpPr>
          <p:cNvPr id="3" name="TextBox 2"/>
          <p:cNvSpPr txBox="1"/>
          <p:nvPr/>
        </p:nvSpPr>
        <p:spPr>
          <a:xfrm>
            <a:off x="5029200" y="1719943"/>
            <a:ext cx="3733800" cy="3046988"/>
          </a:xfrm>
          <a:prstGeom prst="rect">
            <a:avLst/>
          </a:prstGeom>
          <a:noFill/>
        </p:spPr>
        <p:txBody>
          <a:bodyPr wrap="square" rtlCol="0">
            <a:spAutoFit/>
          </a:bodyPr>
          <a:lstStyle/>
          <a:p>
            <a:pPr marL="457200" indent="-457200">
              <a:buFont typeface="Arial" panose="020B0604020202020204" pitchFamily="34" charset="0"/>
              <a:buChar char="•"/>
            </a:pPr>
            <a:r>
              <a:rPr lang="en-US" sz="2400" dirty="0"/>
              <a:t>All Deceased Research animals must be kept in the appropriate labeled Freezer in Animal Care.</a:t>
            </a:r>
          </a:p>
          <a:p>
            <a:pPr marL="457200" indent="-457200">
              <a:buFont typeface="Arial" panose="020B0604020202020204" pitchFamily="34" charset="0"/>
              <a:buChar char="•"/>
            </a:pPr>
            <a:r>
              <a:rPr lang="en-US" sz="2400" dirty="0"/>
              <a:t>They can be placed in a small bag or Glove for disposal.  </a:t>
            </a:r>
          </a:p>
        </p:txBody>
      </p:sp>
    </p:spTree>
    <p:extLst>
      <p:ext uri="{BB962C8B-B14F-4D97-AF65-F5344CB8AC3E}">
        <p14:creationId xmlns:p14="http://schemas.microsoft.com/office/powerpoint/2010/main" val="16212824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609600"/>
            <a:ext cx="8229600" cy="1066800"/>
          </a:xfrm>
        </p:spPr>
        <p:txBody>
          <a:bodyPr/>
          <a:lstStyle/>
          <a:p>
            <a:r>
              <a:rPr lang="en-US" dirty="0"/>
              <a:t>Clothing in the Laboratory</a:t>
            </a:r>
          </a:p>
        </p:txBody>
      </p:sp>
      <p:sp>
        <p:nvSpPr>
          <p:cNvPr id="3" name="Content Placeholder 2"/>
          <p:cNvSpPr>
            <a:spLocks noGrp="1"/>
          </p:cNvSpPr>
          <p:nvPr>
            <p:ph idx="1"/>
          </p:nvPr>
        </p:nvSpPr>
        <p:spPr>
          <a:xfrm>
            <a:off x="304800" y="1752600"/>
            <a:ext cx="8229600" cy="4325112"/>
          </a:xfrm>
        </p:spPr>
        <p:txBody>
          <a:bodyPr>
            <a:normAutofit fontScale="85000" lnSpcReduction="20000"/>
          </a:bodyPr>
          <a:lstStyle/>
          <a:p>
            <a:r>
              <a:rPr lang="en-US" dirty="0"/>
              <a:t>Wear proper clothing: PPE- Personal Protective Equipment/ Classroom is OK</a:t>
            </a:r>
            <a:r>
              <a:rPr lang="en-US" dirty="0">
                <a:sym typeface="Wingdings" panose="05000000000000000000" pitchFamily="2" charset="2"/>
              </a:rPr>
              <a:t></a:t>
            </a:r>
            <a:endParaRPr lang="en-US" dirty="0"/>
          </a:p>
          <a:p>
            <a:pPr lvl="1"/>
            <a:r>
              <a:rPr lang="en-US" sz="3000" dirty="0"/>
              <a:t>No shorts</a:t>
            </a:r>
          </a:p>
          <a:p>
            <a:pPr lvl="1"/>
            <a:r>
              <a:rPr lang="en-US" sz="3000" dirty="0"/>
              <a:t>Shoes must have covered tops (no flip-flops)</a:t>
            </a:r>
          </a:p>
          <a:p>
            <a:pPr lvl="1"/>
            <a:r>
              <a:rPr lang="en-US" sz="3000" dirty="0"/>
              <a:t>Long Hair tied back if necessary</a:t>
            </a:r>
          </a:p>
          <a:p>
            <a:pPr lvl="1"/>
            <a:r>
              <a:rPr lang="en-US" sz="3000" dirty="0"/>
              <a:t>Gloves and protective Clothing when necessary</a:t>
            </a:r>
          </a:p>
          <a:p>
            <a:pPr lvl="1"/>
            <a:r>
              <a:rPr lang="en-US" sz="3000" dirty="0"/>
              <a:t>Safety Goggles</a:t>
            </a:r>
          </a:p>
          <a:p>
            <a:pPr lvl="1"/>
            <a:r>
              <a:rPr lang="en-US" altLang="en-US" sz="3000" dirty="0"/>
              <a:t>Face Mask and/or Respirator for hazardous materials</a:t>
            </a:r>
          </a:p>
          <a:p>
            <a:pPr lvl="1"/>
            <a:r>
              <a:rPr lang="en-US" altLang="en-US" sz="3000" dirty="0"/>
              <a:t>Chemically Resistant Gloves for hazardous materials</a:t>
            </a:r>
          </a:p>
          <a:p>
            <a:pPr lvl="1"/>
            <a:r>
              <a:rPr lang="en-US" altLang="en-US" sz="3000" dirty="0"/>
              <a:t>Chemical Apron for hazardous materials</a:t>
            </a:r>
          </a:p>
          <a:p>
            <a:pPr lvl="1"/>
            <a:endParaRPr lang="en-US" dirty="0"/>
          </a:p>
        </p:txBody>
      </p:sp>
    </p:spTree>
    <p:extLst>
      <p:ext uri="{BB962C8B-B14F-4D97-AF65-F5344CB8AC3E}">
        <p14:creationId xmlns:p14="http://schemas.microsoft.com/office/powerpoint/2010/main" val="196049864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381000"/>
            <a:ext cx="8229600" cy="1069848"/>
          </a:xfrm>
        </p:spPr>
        <p:txBody>
          <a:bodyPr/>
          <a:lstStyle/>
          <a:p>
            <a:r>
              <a:rPr lang="en-US" dirty="0"/>
              <a:t>Before You start Summary:</a:t>
            </a:r>
          </a:p>
        </p:txBody>
      </p:sp>
      <p:sp>
        <p:nvSpPr>
          <p:cNvPr id="3" name="Rectangle 2"/>
          <p:cNvSpPr/>
          <p:nvPr/>
        </p:nvSpPr>
        <p:spPr>
          <a:xfrm>
            <a:off x="228600" y="1371600"/>
            <a:ext cx="8610600" cy="5078313"/>
          </a:xfrm>
          <a:prstGeom prst="rect">
            <a:avLst/>
          </a:prstGeom>
        </p:spPr>
        <p:txBody>
          <a:bodyPr wrap="square">
            <a:spAutoFit/>
          </a:bodyPr>
          <a:lstStyle/>
          <a:p>
            <a:r>
              <a:rPr lang="en-US" dirty="0"/>
              <a:t>1.Understand every part of the equipment before starting the experiment. </a:t>
            </a:r>
          </a:p>
          <a:p>
            <a:r>
              <a:rPr lang="en-US" dirty="0"/>
              <a:t>2. Think carefully before you operate the equipment.</a:t>
            </a:r>
          </a:p>
          <a:p>
            <a:r>
              <a:rPr lang="en-US" dirty="0"/>
              <a:t>3. Check Material Safety Data Sheets (MSDS) for all chemicals involved in the experiment. </a:t>
            </a:r>
          </a:p>
          <a:p>
            <a:r>
              <a:rPr lang="en-US" dirty="0"/>
              <a:t>4. Follow  instructions and use info posted by the course or your PI . </a:t>
            </a:r>
          </a:p>
          <a:p>
            <a:r>
              <a:rPr lang="en-US" dirty="0"/>
              <a:t>5. Mechanical pipetting devices must be used; pipetting by mouth is not allowed. </a:t>
            </a:r>
          </a:p>
          <a:p>
            <a:r>
              <a:rPr lang="en-US" dirty="0"/>
              <a:t>6. Be aware that floors are slippery when wet and should be kept as dry as possible 7. Do not play around. </a:t>
            </a:r>
          </a:p>
          <a:p>
            <a:r>
              <a:rPr lang="en-US" dirty="0"/>
              <a:t>8. No food or drink in the lab. If needed, go to the hallway or designated area.</a:t>
            </a:r>
          </a:p>
          <a:p>
            <a:r>
              <a:rPr lang="en-US" dirty="0"/>
              <a:t>9. Pick up all trash and other materials and dispose of properly. </a:t>
            </a:r>
          </a:p>
          <a:p>
            <a:r>
              <a:rPr lang="en-US" dirty="0"/>
              <a:t>10. Wash hands before leaving the lab. </a:t>
            </a:r>
          </a:p>
          <a:p>
            <a:r>
              <a:rPr lang="en-US" dirty="0"/>
              <a:t>11. Remember the basic rules for chemicals:</a:t>
            </a:r>
          </a:p>
          <a:p>
            <a:r>
              <a:rPr lang="en-US" dirty="0"/>
              <a:t> ◦ Don’t get them on your skin;</a:t>
            </a:r>
          </a:p>
          <a:p>
            <a:r>
              <a:rPr lang="en-US" dirty="0"/>
              <a:t>◦Don’t breathe the fumes;</a:t>
            </a:r>
          </a:p>
          <a:p>
            <a:r>
              <a:rPr lang="en-US" dirty="0"/>
              <a:t>◦Don’t eat them;</a:t>
            </a:r>
          </a:p>
          <a:p>
            <a:r>
              <a:rPr lang="en-US" dirty="0"/>
              <a:t>◦Don’t expose them to any combustion source.</a:t>
            </a:r>
          </a:p>
          <a:p>
            <a:r>
              <a:rPr lang="en-US" dirty="0"/>
              <a:t>12. Go through the checklist before starting a new experiment</a:t>
            </a:r>
          </a:p>
          <a:p>
            <a:r>
              <a:rPr lang="en-US" dirty="0"/>
              <a:t>13. Follow additional safety guidelines for individual experiments. </a:t>
            </a:r>
          </a:p>
        </p:txBody>
      </p:sp>
    </p:spTree>
    <p:extLst>
      <p:ext uri="{BB962C8B-B14F-4D97-AF65-F5344CB8AC3E}">
        <p14:creationId xmlns:p14="http://schemas.microsoft.com/office/powerpoint/2010/main" val="319947742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834" y="457200"/>
            <a:ext cx="8229600" cy="1069848"/>
          </a:xfrm>
        </p:spPr>
        <p:txBody>
          <a:bodyPr>
            <a:normAutofit fontScale="90000"/>
          </a:bodyPr>
          <a:lstStyle/>
          <a:p>
            <a:r>
              <a:rPr lang="en-US" u="sng" dirty="0"/>
              <a:t>Checklist for New Experiment</a:t>
            </a:r>
            <a:r>
              <a:rPr lang="en-US" dirty="0"/>
              <a:t>:</a:t>
            </a:r>
            <a:br>
              <a:rPr lang="en-US" dirty="0"/>
            </a:br>
            <a:endParaRPr lang="en-US" dirty="0"/>
          </a:p>
        </p:txBody>
      </p:sp>
      <p:sp>
        <p:nvSpPr>
          <p:cNvPr id="3" name="Rectangle 2"/>
          <p:cNvSpPr/>
          <p:nvPr/>
        </p:nvSpPr>
        <p:spPr>
          <a:xfrm>
            <a:off x="211777" y="838200"/>
            <a:ext cx="8001000" cy="5786199"/>
          </a:xfrm>
          <a:prstGeom prst="rect">
            <a:avLst/>
          </a:prstGeom>
        </p:spPr>
        <p:txBody>
          <a:bodyPr wrap="square">
            <a:spAutoFit/>
          </a:bodyPr>
          <a:lstStyle/>
          <a:p>
            <a:endParaRPr lang="en-US" dirty="0"/>
          </a:p>
          <a:p>
            <a:r>
              <a:rPr lang="en-US" sz="1600" dirty="0"/>
              <a:t>1.Locate the following safety equipment nearest to your work area:</a:t>
            </a:r>
          </a:p>
          <a:p>
            <a:r>
              <a:rPr lang="en-US" sz="1600" dirty="0"/>
              <a:t> ◦First-aid kit </a:t>
            </a:r>
          </a:p>
          <a:p>
            <a:r>
              <a:rPr lang="en-US" sz="1600" dirty="0"/>
              <a:t>◦Fire extinguisher</a:t>
            </a:r>
          </a:p>
          <a:p>
            <a:r>
              <a:rPr lang="en-US" sz="1600" dirty="0"/>
              <a:t>◦Safety shower</a:t>
            </a:r>
          </a:p>
          <a:p>
            <a:r>
              <a:rPr lang="en-US" sz="1600" dirty="0"/>
              <a:t>◦Eyewash unit</a:t>
            </a:r>
          </a:p>
          <a:p>
            <a:r>
              <a:rPr lang="en-US" sz="1600" dirty="0"/>
              <a:t>◦Chemical spill kit</a:t>
            </a:r>
          </a:p>
          <a:p>
            <a:endParaRPr lang="en-US" sz="1600" dirty="0"/>
          </a:p>
          <a:p>
            <a:r>
              <a:rPr lang="en-US" sz="1600" dirty="0"/>
              <a:t>2.Locate the nearest exit</a:t>
            </a:r>
          </a:p>
          <a:p>
            <a:endParaRPr lang="en-US" sz="1600" dirty="0"/>
          </a:p>
          <a:p>
            <a:r>
              <a:rPr lang="en-US" sz="1600" dirty="0"/>
              <a:t>3.Check that the safety equipment, walkways, and circuit breaker panel are not obstructed.</a:t>
            </a:r>
          </a:p>
          <a:p>
            <a:endParaRPr lang="en-US" sz="1600" dirty="0"/>
          </a:p>
          <a:p>
            <a:r>
              <a:rPr lang="en-US" sz="1600" dirty="0"/>
              <a:t>4.Review Material Safety Data Sheets (MSDS) for chemicals involved in your experiment</a:t>
            </a:r>
          </a:p>
          <a:p>
            <a:endParaRPr lang="en-US" sz="1600" dirty="0"/>
          </a:p>
          <a:p>
            <a:r>
              <a:rPr lang="en-US" sz="1600" dirty="0"/>
              <a:t>5.Wear the Personal Protective Equipment (PPE) necessary for your experiment </a:t>
            </a:r>
          </a:p>
          <a:p>
            <a:endParaRPr lang="en-US" sz="1600" dirty="0"/>
          </a:p>
          <a:p>
            <a:r>
              <a:rPr lang="en-US" sz="1600" dirty="0"/>
              <a:t>6.Check that compressed gas cylinders are ◦Adequately secured</a:t>
            </a:r>
          </a:p>
          <a:p>
            <a:r>
              <a:rPr lang="en-US" sz="1600" dirty="0"/>
              <a:t>◦Capped or have regulators attached at all times</a:t>
            </a:r>
          </a:p>
          <a:p>
            <a:endParaRPr lang="en-US" sz="1600" dirty="0"/>
          </a:p>
          <a:p>
            <a:r>
              <a:rPr lang="en-US" sz="1600" dirty="0"/>
              <a:t>7.Plan ahead, label materials, tubes, supplies. No what you need before you start!</a:t>
            </a:r>
          </a:p>
          <a:p>
            <a:r>
              <a:rPr lang="en-US" sz="1600" dirty="0"/>
              <a:t> </a:t>
            </a:r>
          </a:p>
        </p:txBody>
      </p:sp>
    </p:spTree>
    <p:extLst>
      <p:ext uri="{BB962C8B-B14F-4D97-AF65-F5344CB8AC3E}">
        <p14:creationId xmlns:p14="http://schemas.microsoft.com/office/powerpoint/2010/main" val="208851697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057400"/>
            <a:ext cx="8229600" cy="2697162"/>
          </a:xfrm>
        </p:spPr>
        <p:txBody>
          <a:bodyPr>
            <a:normAutofit fontScale="90000"/>
          </a:bodyPr>
          <a:lstStyle/>
          <a:p>
            <a:r>
              <a:rPr lang="en-US" dirty="0"/>
              <a:t>For your safety and the safety of others:  KNOW WHAT YOU ARE DOING and WHEN IN DOUBT, DON’T DO IT! Ask for help- Don’t be afraid to ask questions!</a:t>
            </a:r>
            <a:br>
              <a:rPr lang="en-US" dirty="0"/>
            </a:br>
            <a:br>
              <a:rPr lang="en-US" dirty="0"/>
            </a:br>
            <a:r>
              <a:rPr lang="en-US" dirty="0"/>
              <a:t>For BME Safety Issues/Questions Please Contact: Emily Born at </a:t>
            </a:r>
            <a:r>
              <a:rPr lang="en-US" dirty="0">
                <a:hlinkClick r:id="rId2"/>
              </a:rPr>
              <a:t>eborn@latech.edu</a:t>
            </a:r>
            <a:r>
              <a:rPr lang="en-US" dirty="0"/>
              <a:t> or 318-257-5206</a:t>
            </a:r>
          </a:p>
        </p:txBody>
      </p:sp>
    </p:spTree>
    <p:extLst>
      <p:ext uri="{BB962C8B-B14F-4D97-AF65-F5344CB8AC3E}">
        <p14:creationId xmlns:p14="http://schemas.microsoft.com/office/powerpoint/2010/main" val="22365753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Building Alarm</a:t>
            </a:r>
          </a:p>
        </p:txBody>
      </p:sp>
      <p:sp>
        <p:nvSpPr>
          <p:cNvPr id="3" name="Content Placeholder 2"/>
          <p:cNvSpPr>
            <a:spLocks noGrp="1"/>
          </p:cNvSpPr>
          <p:nvPr>
            <p:ph idx="1"/>
          </p:nvPr>
        </p:nvSpPr>
        <p:spPr/>
        <p:txBody>
          <a:bodyPr/>
          <a:lstStyle/>
          <a:p>
            <a:r>
              <a:rPr lang="en-US" dirty="0"/>
              <a:t>Leave the building immediately:</a:t>
            </a:r>
          </a:p>
          <a:p>
            <a:pPr lvl="1"/>
            <a:r>
              <a:rPr lang="en-US" dirty="0"/>
              <a:t>Fire</a:t>
            </a:r>
          </a:p>
          <a:p>
            <a:pPr lvl="1"/>
            <a:r>
              <a:rPr lang="en-US" dirty="0"/>
              <a:t>Chemical Spill (producing hazardous gas)</a:t>
            </a:r>
          </a:p>
          <a:p>
            <a:pPr lvl="1"/>
            <a:r>
              <a:rPr lang="en-US" dirty="0"/>
              <a:t>Ventilation Failure</a:t>
            </a:r>
          </a:p>
          <a:p>
            <a:pPr marL="457200" lvl="1" indent="0">
              <a:buNone/>
            </a:pPr>
            <a:endParaRPr lang="en-US" dirty="0"/>
          </a:p>
          <a:p>
            <a:pPr marL="457200" lvl="1" indent="0">
              <a:buNone/>
            </a:pPr>
            <a:r>
              <a:rPr lang="en-US" dirty="0"/>
              <a:t>Police and/or fire personnel will arrive soon.  Give them your full cooperation.</a:t>
            </a: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05600" y="685800"/>
            <a:ext cx="2209800" cy="2066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149199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0"/>
            <a:ext cx="8229600" cy="1066800"/>
          </a:xfrm>
        </p:spPr>
        <p:txBody>
          <a:bodyPr/>
          <a:lstStyle/>
          <a:p>
            <a:pPr marR="0" rtl="0"/>
            <a:r>
              <a:rPr lang="en-US" b="0" i="0" u="none" strike="noStrike" baseline="0" dirty="0">
                <a:latin typeface="Times New Roman"/>
              </a:rPr>
              <a:t>Fire Safety</a:t>
            </a:r>
          </a:p>
        </p:txBody>
      </p:sp>
      <p:sp>
        <p:nvSpPr>
          <p:cNvPr id="3" name="Text Placeholder 2"/>
          <p:cNvSpPr>
            <a:spLocks noGrp="1"/>
          </p:cNvSpPr>
          <p:nvPr>
            <p:ph type="body" idx="1"/>
          </p:nvPr>
        </p:nvSpPr>
        <p:spPr>
          <a:xfrm>
            <a:off x="609600" y="1600200"/>
            <a:ext cx="8229600" cy="4325112"/>
          </a:xfrm>
        </p:spPr>
        <p:txBody>
          <a:bodyPr/>
          <a:lstStyle/>
          <a:p>
            <a:r>
              <a:rPr lang="en-US" b="0" i="0" u="none" strike="noStrike" baseline="0" dirty="0">
                <a:latin typeface="Times New Roman"/>
              </a:rPr>
              <a:t>During an emergency such as a fire or chemical spill:</a:t>
            </a:r>
          </a:p>
          <a:p>
            <a:pPr lvl="1"/>
            <a:r>
              <a:rPr lang="en-US" b="0" i="0" u="none" strike="noStrike" baseline="0" dirty="0">
                <a:latin typeface="Times New Roman"/>
              </a:rPr>
              <a:t>a. The most important consideration is your personal safety.</a:t>
            </a:r>
            <a:endParaRPr lang="en-US" dirty="0">
              <a:latin typeface="Times New Roman"/>
            </a:endParaRPr>
          </a:p>
          <a:p>
            <a:pPr lvl="1"/>
            <a:r>
              <a:rPr lang="en-US" b="0" i="0" u="none" strike="noStrike" baseline="0" dirty="0">
                <a:latin typeface="Times New Roman"/>
              </a:rPr>
              <a:t>b. Help others if you are able.</a:t>
            </a:r>
          </a:p>
          <a:p>
            <a:pPr lvl="1"/>
            <a:r>
              <a:rPr lang="en-US" b="0" i="0" u="none" strike="noStrike" baseline="0" dirty="0">
                <a:latin typeface="Times New Roman"/>
              </a:rPr>
              <a:t>c. Do not attempt to save an experiment unless you can do so without endangering you or others.</a:t>
            </a:r>
            <a:endParaRPr lang="en-US" dirty="0"/>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1800" y="4422469"/>
            <a:ext cx="2971800" cy="22259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022941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9029"/>
            <a:ext cx="8229600" cy="1143000"/>
          </a:xfrm>
        </p:spPr>
        <p:txBody>
          <a:bodyPr>
            <a:normAutofit/>
          </a:bodyPr>
          <a:lstStyle/>
          <a:p>
            <a:pPr marR="0" rtl="0"/>
            <a:r>
              <a:rPr lang="en-US" b="0" i="0" u="none" strike="noStrike" baseline="0" dirty="0">
                <a:latin typeface="Times New Roman"/>
              </a:rPr>
              <a:t>Know where the exits are located!</a:t>
            </a:r>
          </a:p>
        </p:txBody>
      </p:sp>
      <p:sp>
        <p:nvSpPr>
          <p:cNvPr id="3" name="Text Placeholder 2"/>
          <p:cNvSpPr>
            <a:spLocks noGrp="1"/>
          </p:cNvSpPr>
          <p:nvPr>
            <p:ph type="body" idx="1"/>
          </p:nvPr>
        </p:nvSpPr>
        <p:spPr>
          <a:xfrm>
            <a:off x="304800" y="1143000"/>
            <a:ext cx="8229600" cy="4525963"/>
          </a:xfrm>
        </p:spPr>
        <p:txBody>
          <a:bodyPr>
            <a:normAutofit/>
          </a:bodyPr>
          <a:lstStyle/>
          <a:p>
            <a:r>
              <a:rPr lang="en-US" b="0" i="0" u="none" strike="noStrike" baseline="0" dirty="0">
                <a:latin typeface="Times New Roman"/>
              </a:rPr>
              <a:t>a. </a:t>
            </a:r>
            <a:r>
              <a:rPr lang="en-US" sz="2800" b="0" i="0" u="none" strike="noStrike" baseline="0" dirty="0">
                <a:latin typeface="Times New Roman"/>
              </a:rPr>
              <a:t>During an emergency the elevator will not work.</a:t>
            </a:r>
            <a:endParaRPr lang="en-US" sz="2800" dirty="0">
              <a:latin typeface="Times New Roman"/>
            </a:endParaRPr>
          </a:p>
          <a:p>
            <a:r>
              <a:rPr lang="en-US" sz="2800" b="0" i="0" u="none" strike="noStrike" baseline="0" dirty="0">
                <a:latin typeface="Times New Roman"/>
              </a:rPr>
              <a:t>b. If you are on an upper floor use the stairs.</a:t>
            </a:r>
          </a:p>
          <a:p>
            <a:r>
              <a:rPr lang="en-US" sz="2800" b="0" i="0" u="none" strike="noStrike" baseline="0" dirty="0">
                <a:latin typeface="Times New Roman"/>
              </a:rPr>
              <a:t> c. Once on the ground level leave by the nearest safe exit. </a:t>
            </a:r>
          </a:p>
          <a:p>
            <a:r>
              <a:rPr lang="en-US" sz="2800" b="0" i="0" u="none" strike="noStrike" baseline="0" dirty="0">
                <a:latin typeface="Times New Roman"/>
              </a:rPr>
              <a:t>d. If there is smoke or a strange smell between you and the exit, find another exit!</a:t>
            </a:r>
            <a:endParaRPr lang="en-US" sz="2800" dirty="0">
              <a:latin typeface="Times New Roman"/>
            </a:endParaRPr>
          </a:p>
          <a:p>
            <a:r>
              <a:rPr lang="en-US" sz="2800" b="0" i="0" u="none" strike="noStrike" baseline="0" dirty="0">
                <a:latin typeface="Times New Roman"/>
              </a:rPr>
              <a:t>e. Go to Spirit Park and wait for further instructions.	</a:t>
            </a:r>
            <a:endParaRPr lang="en-US" sz="2800" dirty="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67200" y="4876800"/>
            <a:ext cx="2095500" cy="17696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151775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381000"/>
            <a:ext cx="8229600" cy="1143000"/>
          </a:xfrm>
        </p:spPr>
        <p:txBody>
          <a:bodyPr>
            <a:normAutofit/>
          </a:bodyPr>
          <a:lstStyle/>
          <a:p>
            <a:pPr marR="0" rtl="0"/>
            <a:r>
              <a:rPr lang="en-US" b="0" i="0" u="none" strike="noStrike" baseline="0" dirty="0">
                <a:latin typeface="Times New Roman"/>
              </a:rPr>
              <a:t>Do not attempt to put out the fire.  </a:t>
            </a:r>
          </a:p>
        </p:txBody>
      </p:sp>
      <p:sp>
        <p:nvSpPr>
          <p:cNvPr id="3" name="Text Placeholder 2"/>
          <p:cNvSpPr>
            <a:spLocks noGrp="1"/>
          </p:cNvSpPr>
          <p:nvPr>
            <p:ph type="body" idx="1"/>
          </p:nvPr>
        </p:nvSpPr>
        <p:spPr>
          <a:xfrm>
            <a:off x="457200" y="1600200"/>
            <a:ext cx="8229600" cy="4389120"/>
          </a:xfrm>
        </p:spPr>
        <p:txBody>
          <a:bodyPr/>
          <a:lstStyle/>
          <a:p>
            <a:r>
              <a:rPr lang="en-US" b="0" i="0" u="none" strike="noStrike" baseline="0" dirty="0">
                <a:latin typeface="Times New Roman"/>
              </a:rPr>
              <a:t>a. The sprinkler system should activate and suppress the fire.</a:t>
            </a:r>
          </a:p>
          <a:p>
            <a:r>
              <a:rPr lang="en-US" b="0" i="0" u="none" strike="noStrike" baseline="0" dirty="0">
                <a:latin typeface="Times New Roman"/>
              </a:rPr>
              <a:t>b. Use the fire extinguisher only if you are completely blocked from getting out of the building.</a:t>
            </a:r>
            <a:endParaRPr lang="en-US" dirty="0">
              <a:latin typeface="Times New Roman"/>
            </a:endParaRPr>
          </a:p>
          <a:p>
            <a:r>
              <a:rPr lang="en-US" b="0" i="0" u="none" strike="noStrike" baseline="0" dirty="0">
                <a:latin typeface="Times New Roman"/>
              </a:rPr>
              <a:t>c. Make sure that the extinguisher is correct for type of fire.</a:t>
            </a:r>
            <a:endParaRPr lang="en-US" dirty="0">
              <a:latin typeface="Times New Roman"/>
            </a:endParaRPr>
          </a:p>
          <a:p>
            <a:r>
              <a:rPr lang="en-US" b="0" i="0" u="none" strike="noStrike" baseline="0" dirty="0">
                <a:latin typeface="Times New Roman"/>
              </a:rPr>
              <a:t>d. Aim the extinguisher at the base of the fire. </a:t>
            </a:r>
          </a:p>
          <a:p>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4600" y="4648200"/>
            <a:ext cx="2781300" cy="2085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086579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Safety Equipment</a:t>
            </a:r>
          </a:p>
        </p:txBody>
      </p:sp>
      <p:sp>
        <p:nvSpPr>
          <p:cNvPr id="3" name="Content Placeholder 2"/>
          <p:cNvSpPr>
            <a:spLocks noGrp="1"/>
          </p:cNvSpPr>
          <p:nvPr>
            <p:ph idx="1"/>
          </p:nvPr>
        </p:nvSpPr>
        <p:spPr/>
        <p:txBody>
          <a:bodyPr>
            <a:normAutofit/>
          </a:bodyPr>
          <a:lstStyle/>
          <a:p>
            <a:endParaRPr lang="en-US" sz="4000" dirty="0"/>
          </a:p>
          <a:p>
            <a:r>
              <a:rPr lang="en-US" sz="4000" dirty="0"/>
              <a:t>Know the location and use of the following:</a:t>
            </a:r>
          </a:p>
        </p:txBody>
      </p:sp>
    </p:spTree>
    <p:extLst>
      <p:ext uri="{BB962C8B-B14F-4D97-AF65-F5344CB8AC3E}">
        <p14:creationId xmlns:p14="http://schemas.microsoft.com/office/powerpoint/2010/main" val="765362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1_Urban">
  <a:themeElements>
    <a:clrScheme name="Urban">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Urban">
      <a:majorFont>
        <a:latin typeface="Trebuchet MS"/>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eorgia"/>
        <a:ea typeface=""/>
        <a:cs typeface=""/>
        <a:font script="Jpan" typeface="HG明朝B"/>
        <a:font script="Hang" typeface="맑은 고딕"/>
        <a:font script="Hans" typeface="宋体"/>
        <a:font script="Hant" typeface="新細明體"/>
        <a:font script="Arab" typeface="Arial"/>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Urban">
      <a:fillStyleLst>
        <a:solidFill>
          <a:schemeClr val="phClr"/>
        </a:solidFill>
        <a:gradFill rotWithShape="1">
          <a:gsLst>
            <a:gs pos="0">
              <a:schemeClr val="phClr">
                <a:tint val="1000"/>
                <a:satMod val="255000"/>
              </a:schemeClr>
            </a:gs>
            <a:gs pos="55000">
              <a:schemeClr val="phClr">
                <a:tint val="12000"/>
                <a:satMod val="255000"/>
              </a:schemeClr>
            </a:gs>
            <a:gs pos="100000">
              <a:schemeClr val="phClr">
                <a:tint val="45000"/>
                <a:satMod val="250000"/>
              </a:schemeClr>
            </a:gs>
          </a:gsLst>
          <a:path path="circle">
            <a:fillToRect l="-40000" t="-90000" r="140000" b="190000"/>
          </a:path>
        </a:gradFill>
        <a:gradFill rotWithShape="1">
          <a:gsLst>
            <a:gs pos="0">
              <a:schemeClr val="phClr">
                <a:tint val="43000"/>
                <a:satMod val="165000"/>
              </a:schemeClr>
            </a:gs>
            <a:gs pos="55000">
              <a:schemeClr val="phClr">
                <a:tint val="83000"/>
                <a:satMod val="155000"/>
              </a:schemeClr>
            </a:gs>
            <a:gs pos="100000">
              <a:schemeClr val="phClr">
                <a:shade val="85000"/>
              </a:schemeClr>
            </a:gs>
          </a:gsLst>
          <a:path path="circle">
            <a:fillToRect l="-40000" t="-90000" r="140000" b="190000"/>
          </a:path>
        </a:gradFill>
      </a:fillStyleLst>
      <a:lnStyleLst>
        <a:ln w="9525" cap="flat" cmpd="sng" algn="ctr">
          <a:solidFill>
            <a:schemeClr val="phClr"/>
          </a:solidFill>
          <a:prstDash val="solid"/>
        </a:ln>
        <a:ln w="19050" cap="flat" cmpd="sng" algn="ctr">
          <a:solidFill>
            <a:schemeClr val="phClr"/>
          </a:solidFill>
          <a:prstDash val="solid"/>
        </a:ln>
        <a:ln w="31750" cap="flat" cmpd="sng" algn="ctr">
          <a:solidFill>
            <a:schemeClr val="phClr"/>
          </a:solidFill>
          <a:prstDash val="solid"/>
        </a:ln>
      </a:lnStyleLst>
      <a:effectStyleLst>
        <a:effectStyle>
          <a:effectLst>
            <a:outerShdw blurRad="51500" dist="25400" dir="5400000" rotWithShape="0">
              <a:srgbClr val="000000">
                <a:alpha val="40000"/>
              </a:srgbClr>
            </a:outerShdw>
          </a:effectLst>
        </a:effectStyle>
        <a:effectStyle>
          <a:effectLst>
            <a:outerShdw blurRad="50800" dist="25400" dir="5400000" rotWithShape="0">
              <a:srgbClr val="000000">
                <a:alpha val="45000"/>
              </a:srgbClr>
            </a:outerShdw>
          </a:effectLst>
        </a:effectStyle>
        <a:effectStyle>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chemeClr val="phClr">
                <a:satMod val="115000"/>
              </a:schemeClr>
            </a:contourClr>
          </a:sp3d>
        </a:effectStyle>
      </a:effectStyleLst>
      <a:bgFillStyleLst>
        <a:solidFill>
          <a:schemeClr val="phClr"/>
        </a:solidFill>
        <a:gradFill rotWithShape="1">
          <a:gsLst>
            <a:gs pos="100000">
              <a:schemeClr val="phClr">
                <a:tint val="80000"/>
                <a:satMod val="250000"/>
              </a:schemeClr>
            </a:gs>
            <a:gs pos="60000">
              <a:schemeClr val="phClr">
                <a:shade val="38000"/>
                <a:satMod val="175000"/>
              </a:schemeClr>
            </a:gs>
            <a:gs pos="0">
              <a:schemeClr val="phClr">
                <a:shade val="30000"/>
                <a:satMod val="175000"/>
              </a:schemeClr>
            </a:gs>
          </a:gsLst>
          <a:lin ang="5400000" scaled="0"/>
        </a:gradFill>
        <a:blipFill>
          <a:blip xmlns:r="http://schemas.openxmlformats.org/officeDocument/2006/relationships" r:embed="rId1">
            <a:duotone>
              <a:schemeClr val="phClr">
                <a:shade val="48000"/>
              </a:schemeClr>
              <a:schemeClr val="phClr">
                <a:tint val="96000"/>
                <a:satMod val="150000"/>
              </a:schemeClr>
            </a:duotone>
          </a:blip>
          <a:tile tx="0" ty="0" sx="80000" sy="8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3346</TotalTime>
  <Words>1733</Words>
  <Application>Microsoft Office PowerPoint</Application>
  <PresentationFormat>On-screen Show (4:3)</PresentationFormat>
  <Paragraphs>195</Paragraphs>
  <Slides>42</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42</vt:i4>
      </vt:variant>
    </vt:vector>
  </HeadingPairs>
  <TitlesOfParts>
    <vt:vector size="50" baseType="lpstr">
      <vt:lpstr>Arial</vt:lpstr>
      <vt:lpstr>Calibri</vt:lpstr>
      <vt:lpstr>Georgia</vt:lpstr>
      <vt:lpstr>inherit</vt:lpstr>
      <vt:lpstr>Times New Roman</vt:lpstr>
      <vt:lpstr>Trebuchet MS</vt:lpstr>
      <vt:lpstr>Wingdings 2</vt:lpstr>
      <vt:lpstr>1_Urban</vt:lpstr>
      <vt:lpstr>General Safety and Building Access for BME</vt:lpstr>
      <vt:lpstr>Access to Building</vt:lpstr>
      <vt:lpstr>Access to Building</vt:lpstr>
      <vt:lpstr>Clothing in the Laboratory</vt:lpstr>
      <vt:lpstr>Building Alarm</vt:lpstr>
      <vt:lpstr>Fire Safety</vt:lpstr>
      <vt:lpstr>Know where the exits are located!</vt:lpstr>
      <vt:lpstr>Do not attempt to put out the fire.  </vt:lpstr>
      <vt:lpstr>Safety Equipment</vt:lpstr>
      <vt:lpstr>Fire Extinguisher</vt:lpstr>
      <vt:lpstr>First Aid Kit</vt:lpstr>
      <vt:lpstr>Safety Showers And Eye Wash Stations</vt:lpstr>
      <vt:lpstr>Safety Equipment</vt:lpstr>
      <vt:lpstr>Equipment</vt:lpstr>
      <vt:lpstr>Problems or Unsafe Conditions</vt:lpstr>
      <vt:lpstr>Safe Use of Chemicals</vt:lpstr>
      <vt:lpstr>Have MSDS information for every chemical you use.  MSDSs are a widely used system for cataloging information on chemicals, chemical compounds, and chemical mixtures.   MSDS information may include instructions for the safe use and potential hazards associated with a particular material or product.   MSDS database can be located at www.sigmaaldrich.com/safety-center.html      </vt:lpstr>
      <vt:lpstr>Always store and dispose of chemicals properly. Look for proper Disposal Labels. Never throw Biohazard/Chemical materials in the regular Trash!</vt:lpstr>
      <vt:lpstr>Chemical Disposal</vt:lpstr>
      <vt:lpstr>Know the location of the chemical spill equipment. Check the MSDS Sheets for information regarding proper cleanup procedures.  The spill kit is on the Second floor Room #237. Some spill clean up material is also available in animal care. Small/ non hazardous spills can be cleaned according to MSDS with Lab cleanup materials.  </vt:lpstr>
      <vt:lpstr>Safety in the laboratory is a shared responsibility between both the student and Professor!  Keep the laboratories clean and orderly.  Periodic Lab inspections will be conducted.  -Do not leave experiments running  unattended that  may cause harm to others.    No Food or Drink in the lab!</vt:lpstr>
      <vt:lpstr>General Biological Safety Information</vt:lpstr>
      <vt:lpstr>Institutional Review Boards</vt:lpstr>
      <vt:lpstr>Laboratory Animals</vt:lpstr>
      <vt:lpstr>Biohazards: BRIRC Committee</vt:lpstr>
      <vt:lpstr>Biohazards (Cont’d)</vt:lpstr>
      <vt:lpstr>Biohazard Protective Strategies</vt:lpstr>
      <vt:lpstr>Biohazards (Cont’d)</vt:lpstr>
      <vt:lpstr>Gloves</vt:lpstr>
      <vt:lpstr>Types of Hoods and Hood Safety:</vt:lpstr>
      <vt:lpstr>PowerPoint Presentation</vt:lpstr>
      <vt:lpstr>Chemical Safety Hood – Vented directly Outside   -Minimize the number of objects stored in the hood – keep at least 50% of the working surface clear, if possible. -Always place containers and equipment at least six inches into the hood from the face. -Place containers and equipment toward the sides of the hood to reduce obstruction of the exhaust slots. </vt:lpstr>
      <vt:lpstr>PowerPoint Presentation</vt:lpstr>
      <vt:lpstr>No Caustic Chemicals that would Damage the hood or Harm you!  Only those items that will not cause harm to yourself and the environment.  *Laminar flow cabinets may have a UV- lamp to sterilize the interior and contents when not in use. Be sure to limit exposure whenever possible to this light, and do not stare directly into the UV light.  </vt:lpstr>
      <vt:lpstr>Biological Safety Cabinet –Class II  Protects you from Biohazards.  Do not use any Caustic Chemicals that would damage the hood or harm you!  No Alcohol or Flames in the cabinets!</vt:lpstr>
      <vt:lpstr>Waste Disposal</vt:lpstr>
      <vt:lpstr> Syringes, needles, Scalpels, Razor Blades small broken Glass tubes, small glass pieces(slides) with biohazard Material.</vt:lpstr>
      <vt:lpstr>Biohazard and Chemical Bags DO not put Biohazards in the regular unlabeled Trash! Do not put Trash in the biohazard bags. Biohazards include Gloves used with animals or tissue culture and biologically contaminated material.  Do not put packing boxes/bottles in these Bags!  ** CHEMICAL WASTE BLACK Bags Located in Boxes are for Chemical Waste-including Gloves.  </vt:lpstr>
      <vt:lpstr>Animal Disposal</vt:lpstr>
      <vt:lpstr>Before You start Summary:</vt:lpstr>
      <vt:lpstr>Checklist for New Experiment: </vt:lpstr>
      <vt:lpstr>For your safety and the safety of others:  KNOW WHAT YOU ARE DOING and WHEN IN DOUBT, DON’T DO IT! Ask for help- Don’t be afraid to ask questions!  For BME Safety Issues/Questions Please Contact: Emily Born at eborn@latech.edu or 318-257-5206</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General Safety and Building Access for BME</dc:title>
  <dc:creator>Jim</dc:creator>
  <cp:lastModifiedBy>Teresa Murray</cp:lastModifiedBy>
  <cp:revision>115</cp:revision>
  <cp:lastPrinted>2017-12-06T18:58:06Z</cp:lastPrinted>
  <dcterms:created xsi:type="dcterms:W3CDTF">2011-04-01T15:41:11Z</dcterms:created>
  <dcterms:modified xsi:type="dcterms:W3CDTF">2019-03-11T16:24:30Z</dcterms:modified>
</cp:coreProperties>
</file>